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theme/theme6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7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slideLayouts/slideLayout69.xml" ContentType="application/vnd.openxmlformats-officedocument.presentationml.slideLayout+xml"/>
  <Override PartName="/ppt/theme/theme9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  <p:sldMasterId id="2147483659" r:id="rId2"/>
    <p:sldMasterId id="2147483660" r:id="rId3"/>
    <p:sldMasterId id="2147483662" r:id="rId4"/>
    <p:sldMasterId id="2147483661" r:id="rId5"/>
    <p:sldMasterId id="2147483718" r:id="rId6"/>
    <p:sldMasterId id="2147484176" r:id="rId7"/>
    <p:sldMasterId id="2147484183" r:id="rId8"/>
    <p:sldMasterId id="2147484201" r:id="rId9"/>
    <p:sldMasterId id="2147484189" r:id="rId10"/>
  </p:sldMasterIdLst>
  <p:notesMasterIdLst>
    <p:notesMasterId r:id="rId26"/>
  </p:notesMasterIdLst>
  <p:handoutMasterIdLst>
    <p:handoutMasterId r:id="rId27"/>
  </p:handoutMasterIdLst>
  <p:sldIdLst>
    <p:sldId id="496" r:id="rId11"/>
    <p:sldId id="513" r:id="rId12"/>
    <p:sldId id="509" r:id="rId13"/>
    <p:sldId id="528" r:id="rId14"/>
    <p:sldId id="502" r:id="rId15"/>
    <p:sldId id="503" r:id="rId16"/>
    <p:sldId id="529" r:id="rId17"/>
    <p:sldId id="506" r:id="rId18"/>
    <p:sldId id="519" r:id="rId19"/>
    <p:sldId id="530" r:id="rId20"/>
    <p:sldId id="508" r:id="rId21"/>
    <p:sldId id="534" r:id="rId22"/>
    <p:sldId id="532" r:id="rId23"/>
    <p:sldId id="527" r:id="rId24"/>
    <p:sldId id="524" r:id="rId25"/>
  </p:sldIdLst>
  <p:sldSz cx="9144000" cy="6858000" type="screen4x3"/>
  <p:notesSz cx="7099300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98C222"/>
    <a:srgbClr val="FF9900"/>
    <a:srgbClr val="FF6600"/>
    <a:srgbClr val="99FF99"/>
    <a:srgbClr val="333333"/>
    <a:srgbClr val="FFFF66"/>
    <a:srgbClr val="80808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1830" autoAdjust="0"/>
  </p:normalViewPr>
  <p:slideViewPr>
    <p:cSldViewPr snapToGrid="0" showGuides="1">
      <p:cViewPr varScale="1">
        <p:scale>
          <a:sx n="103" d="100"/>
          <a:sy n="103" d="100"/>
        </p:scale>
        <p:origin x="1890" y="-6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-10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954" y="7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860" cy="5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5" rIns="99030" bIns="49515" numCol="1" anchor="t" anchorCtr="0" compatLnSpc="1">
            <a:prstTxWarp prst="textNoShape">
              <a:avLst/>
            </a:prstTxWarp>
          </a:bodyPr>
          <a:lstStyle>
            <a:lvl1pPr defTabSz="990776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784" y="1"/>
            <a:ext cx="3076860" cy="5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5" rIns="99030" bIns="49515" numCol="1" anchor="t" anchorCtr="0" compatLnSpc="1">
            <a:prstTxWarp prst="textNoShape">
              <a:avLst/>
            </a:prstTxWarp>
          </a:bodyPr>
          <a:lstStyle>
            <a:lvl1pPr algn="r" defTabSz="990776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1331"/>
            <a:ext cx="3076860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5" rIns="99030" bIns="49515" numCol="1" anchor="b" anchorCtr="0" compatLnSpc="1">
            <a:prstTxWarp prst="textNoShape">
              <a:avLst/>
            </a:prstTxWarp>
          </a:bodyPr>
          <a:lstStyle>
            <a:lvl1pPr defTabSz="990776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784" y="9721331"/>
            <a:ext cx="3076860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5" rIns="99030" bIns="49515" numCol="1" anchor="b" anchorCtr="0" compatLnSpc="1">
            <a:prstTxWarp prst="textNoShape">
              <a:avLst/>
            </a:prstTxWarp>
          </a:bodyPr>
          <a:lstStyle>
            <a:lvl1pPr algn="r" defTabSz="990776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002AE8-F020-4907-B810-7FEC3622E15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775695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860" cy="5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5" rIns="99030" bIns="49515" numCol="1" anchor="t" anchorCtr="0" compatLnSpc="1">
            <a:prstTxWarp prst="textNoShape">
              <a:avLst/>
            </a:prstTxWarp>
          </a:bodyPr>
          <a:lstStyle>
            <a:lvl1pPr defTabSz="990776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784" y="1"/>
            <a:ext cx="3076860" cy="5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5" rIns="99030" bIns="49515" numCol="1" anchor="t" anchorCtr="0" compatLnSpc="1">
            <a:prstTxWarp prst="textNoShape">
              <a:avLst/>
            </a:prstTxWarp>
          </a:bodyPr>
          <a:lstStyle>
            <a:lvl1pPr algn="r" defTabSz="990776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29" y="4861482"/>
            <a:ext cx="5678446" cy="460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5" rIns="99030" bIns="49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331"/>
            <a:ext cx="3076860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5" rIns="99030" bIns="49515" numCol="1" anchor="b" anchorCtr="0" compatLnSpc="1">
            <a:prstTxWarp prst="textNoShape">
              <a:avLst/>
            </a:prstTxWarp>
          </a:bodyPr>
          <a:lstStyle>
            <a:lvl1pPr defTabSz="990776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784" y="9721331"/>
            <a:ext cx="3076860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5" rIns="99030" bIns="49515" numCol="1" anchor="b" anchorCtr="0" compatLnSpc="1">
            <a:prstTxWarp prst="textNoShape">
              <a:avLst/>
            </a:prstTxWarp>
          </a:bodyPr>
          <a:lstStyle>
            <a:lvl1pPr algn="r" defTabSz="990776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3AF881-AE8A-4DBA-90C9-0D3018212C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967144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8982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6560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28119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7096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9541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3069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0355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155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3321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0497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0921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8159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94945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4067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1605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36E35-EC53-470E-ABEC-818FD3DD87E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704550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1A438-A412-4B1D-B74A-0A07926A11C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187491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96075" y="274638"/>
            <a:ext cx="2124075" cy="5386387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23850" y="274638"/>
            <a:ext cx="6219825" cy="538638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CD5B8-3987-41F2-85D8-3A30AA99399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2553833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B3BC4-F88C-42FB-8CE7-735C45A2E1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275731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3520C-2E11-4C3E-B8AE-BE2FEAB4722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507412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24AC3-7A5C-4A01-8F44-C17ED4587FA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78169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850" y="1052513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8CF8-6F88-45B0-BF1B-B151C261BC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604645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937B3-D18A-407E-84B7-B94A693AE70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6181541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14351-D112-4AA2-A0BD-4D130F4B65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6465405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AAEAF-D62E-4A84-9D9F-9EC75188E6F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6905634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0AA31-03C1-4E5D-81E0-AF64DD94BC5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03768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07018-A836-4B22-8575-81FBDCCE95F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3423931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52B37-B770-43D6-ACC7-EF7AF9E748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808764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A8258-86A3-4D42-B65E-EDDC6594CC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1736026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96075" y="274638"/>
            <a:ext cx="2124075" cy="5386387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23850" y="274638"/>
            <a:ext cx="6219825" cy="538638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C76CE-7DB1-41B8-8EF6-88F23E40D4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321226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6F780-B2EF-457B-B1CD-FA7E65468E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526965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97573-24C9-4AD8-92EE-052937C2776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8452125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81C03-2F35-4161-A0C5-ED70D49671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656009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850" y="1052513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FD27-90DB-40F2-8F4F-73D2C74EC1F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0392149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843A7-826B-47C5-8979-1C290D5A634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8084351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2A15F-A3A9-4F82-96DD-31614099978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4149924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CC357-7431-4EB5-BF19-2489266E6E9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07420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53835-9EA5-4CF0-885B-61EF5D8FBE8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223521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70E5B-EF85-49C8-A2A4-7B3F94B38D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77086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9B32-2C5A-4C79-827C-ADFFDADA089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257955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415F-898C-45D6-A805-4188DA379F7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999286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96075" y="274638"/>
            <a:ext cx="2124075" cy="5386387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23850" y="274638"/>
            <a:ext cx="6219825" cy="538638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72521-889E-4264-9713-FCCA408545A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711755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282A3-C64D-4CD1-93DE-8662A7CED0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2645737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5D4C-0B9F-48B5-B470-481AFC1157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3051730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4ED9D-95FE-434E-9393-CA4BE8720DD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5447263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850" y="1052513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B85E9-6075-448C-84F5-AD6186EBA0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0185160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401B-4F77-41B6-B85C-FAC551BDCB0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190819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0E305-47E4-4D30-B30C-B0BFEE0CFA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42824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850" y="1052513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09F5B-7A6E-4F8E-860C-1751CACCAA6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29025645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D2ED7-CAF1-4DF4-9482-B57C8F9F8796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31279034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FC20-E04F-4DC1-B752-21F9E0070D5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934419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35CD4-3B3F-49D5-9F07-A1CD323D48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6489094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016D-BA97-48F4-9E21-AEB5CB2BBDC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733582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96075" y="274638"/>
            <a:ext cx="2124075" cy="5386387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23850" y="274638"/>
            <a:ext cx="6219825" cy="538638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58A0D-B3BC-4C1C-9A6C-C06FE4EAE65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647797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E95C-17CB-43CF-976F-3692258EF7A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7493770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32D2-71EB-4E7D-A8E5-573437FC0CA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651894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B8AA7-6731-4FE2-8C51-3A561377F0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9008088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850" y="1052513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AEC0-0470-4F3D-9076-2764D5E91C3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44762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6DD34-5F1F-44B1-837D-8BC2A07BBA6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09331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9A18-F6F3-4FF2-AC19-C271C6D927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7027772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EF00-3D06-404B-B010-57E3A31E897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053794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43DE3-941B-4A27-9291-417C68CEB36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76555393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FCBC5-7E57-4F8B-BA41-012B6D062D9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1818985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F669-D713-4B8A-8F6D-497C1E845D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562114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8B719-FFB5-46AF-ACAB-9094D49C9B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3886642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96075" y="274638"/>
            <a:ext cx="2124075" cy="5386387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23850" y="274638"/>
            <a:ext cx="6219825" cy="538638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1085B-783E-4F6B-9456-2C97CEA6631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27403008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it-IT" noProof="0"/>
              <a:t>Fare clic per modificare lo stile del titolo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416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000"/>
            </a:lvl1pPr>
          </a:lstStyle>
          <a:p>
            <a:pPr lv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13181544"/>
      </p:ext>
    </p:extLst>
  </p:cSld>
  <p:clrMapOvr>
    <a:masterClrMapping/>
  </p:clrMapOvr>
  <p:transition>
    <p:randomBar dir="vert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logo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615745"/>
      </p:ext>
    </p:extLst>
  </p:cSld>
  <p:clrMapOvr>
    <a:masterClrMapping/>
  </p:clrMapOvr>
  <p:hf sldNum="0" hd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title page +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933578" y="472514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Name, </a:t>
            </a:r>
            <a:r>
              <a:rPr lang="en-GB" dirty="0"/>
              <a:t>person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933578" y="5157216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Position</a:t>
            </a:r>
            <a:endParaRPr lang="en-GB" dirty="0"/>
          </a:p>
        </p:txBody>
      </p:sp>
      <p:sp>
        <p:nvSpPr>
          <p:cNvPr id="18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933578" y="558926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Institution</a:t>
            </a:r>
            <a:endParaRPr lang="en-GB" dirty="0"/>
          </a:p>
        </p:txBody>
      </p:sp>
      <p:sp>
        <p:nvSpPr>
          <p:cNvPr id="20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6309320"/>
            <a:ext cx="7415683" cy="38742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/>
              <a:t>Venue</a:t>
            </a:r>
            <a:r>
              <a:rPr lang="en-GB" b="0" dirty="0">
                <a:solidFill>
                  <a:schemeClr val="bg1">
                    <a:lumMod val="50000"/>
                  </a:schemeClr>
                </a:solidFill>
                <a:sym typeface="Webdings" panose="05030102010509060703" pitchFamily="18" charset="2"/>
              </a:rPr>
              <a:t> </a:t>
            </a:r>
            <a:r>
              <a:rPr lang="fr-FR" dirty="0"/>
              <a:t>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049067"/>
      </p:ext>
    </p:extLst>
  </p:cSld>
  <p:clrMapOvr>
    <a:masterClrMapping/>
  </p:clrMapOvr>
  <p:hf sldNum="0" hd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3344385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!</a:t>
            </a:r>
            <a:endParaRPr lang="en-GB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67544" y="6165304"/>
            <a:ext cx="410445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www.interregeurope.eu/projectacronym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8896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A07E-4EBE-4F7D-BF44-EF8D0DB938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09580519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98249"/>
      </p:ext>
    </p:extLst>
  </p:cSld>
  <p:clrMapOvr>
    <a:masterClrMapping/>
  </p:clrMapOvr>
  <p:hf sldNum="0" hd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page Light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728" y="1093028"/>
            <a:ext cx="6153684" cy="564834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196752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855841"/>
      </p:ext>
    </p:extLst>
  </p:cSld>
  <p:clrMapOvr>
    <a:masterClrMapping/>
  </p:clrMapOvr>
  <p:hf sldNum="0" hd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it-IT" noProof="0"/>
              <a:t>Fare clic per modificare lo stile del titolo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41663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000"/>
            </a:lvl1pPr>
          </a:lstStyle>
          <a:p>
            <a:pPr lv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9119140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text page ok" preserve="1">
  <p:cSld name="CONTENT text page o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368000"/>
            <a:ext cx="8207375" cy="518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6515843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page Blue origami" preserve="1">
  <p:cSld name="CONTENTpage Blue origami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980728" y="1093028"/>
            <a:ext cx="6153683" cy="564833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2492896"/>
            <a:ext cx="3008313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3575050" y="1205802"/>
            <a:ext cx="5111750" cy="49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658155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REG"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9207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Light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728" y="1093028"/>
            <a:ext cx="6153684" cy="564834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196752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6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text 2 columns" preserve="1">
  <p:cSld name="CONTENT text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368000"/>
            <a:ext cx="4103687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716016" y="1368000"/>
            <a:ext cx="4104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629832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782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similia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82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2BE3A-25E0-449F-A44D-7A8B4BA85C8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4319804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A4848EC-7BC7-4AF9-B95C-612F98191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C6FEAA09-7083-4CFA-9E94-5BD7AACA2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41810CF-ADB4-40A2-9B92-75BC26903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098-542F-468B-83F5-72788701CB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8509CAD-E09C-468B-B97F-34CAC7BF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BA93088-F19F-49A8-A00C-6CE4410C9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9897-BA67-4E5B-9CB3-A0C1E7C772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7460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58AFB26-1E8D-4546-8D67-5A4880C3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30E9733-85D6-41FE-8CCA-3AF7682D3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B8CAFB1-559B-42A6-B548-3A59CA8BA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098-542F-468B-83F5-72788701CB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79A554A-75D4-4935-94A3-B5DF5A54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ABE1FF6-3A28-4A7A-B227-F27070CD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9897-BA67-4E5B-9CB3-A0C1E7C772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749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6653F3-7497-424A-9242-B1F686D2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E80ABC9-98A4-44A0-9362-0E6FF4311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EFC0312-2426-4E61-A498-39B5DCD9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098-542F-468B-83F5-72788701CB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3419B04-106E-445F-AAD2-67FF1C196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DEBCB0B-2ADB-45B7-ABC5-E92CF6E8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9897-BA67-4E5B-9CB3-A0C1E7C772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0777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52B6B19-F31F-4E4F-A02F-EE63D69A5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AD2E201-0CFE-40E9-A356-47A5B85B2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9747C60-CB72-44F8-94DD-688A929C7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AC92C65-EC94-4D85-8199-89C4BFF2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098-542F-468B-83F5-72788701CB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47C59D2-FB41-4332-8C25-05F8167B6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0856F9B9-F91B-4EB1-BF74-BFE86776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9897-BA67-4E5B-9CB3-A0C1E7C772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580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944AAE4-B542-481D-B07D-716E25A40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2AF3313-C147-4D16-B4A0-C1ADBEE7C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597975EB-29B7-4DEB-9E9D-CA49CD30B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62618238-67F7-4532-A0B6-800CEC283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CFD3D232-DBEF-484D-AE0C-F5415BE50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78936903-99FB-4227-8026-074BD0DA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098-542F-468B-83F5-72788701CB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F0E1FC92-95B6-4074-BFA8-24ACF7AB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B43C64FD-D270-4739-9D2E-0E463158F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9897-BA67-4E5B-9CB3-A0C1E7C772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7010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A0A2F46-7672-4537-8951-C2C3CDC8F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1DD68625-4241-4EA8-85F3-C064DD7E3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098-542F-468B-83F5-72788701CB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19F0E4C-C546-4B50-A342-7E8C5CD2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57EFA121-551B-48D4-8E09-6BB23BDC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9897-BA67-4E5B-9CB3-A0C1E7C772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841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D7FA6967-DDC3-42B3-85B0-AC30E709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098-542F-468B-83F5-72788701CB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21ED330E-2B19-478B-82CC-6843A7E86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52DFE1CF-ABF6-417E-846F-9B7469ED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9897-BA67-4E5B-9CB3-A0C1E7C772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97406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A3AAF7E-050F-4510-9C9A-BCC883F55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314636E-1FE8-4142-9197-458D01C9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902F9CDB-629F-4F9B-BB36-110D03756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38BD26A9-5C99-4D0F-B968-4D3E1789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098-542F-468B-83F5-72788701CB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1DE56CD-6270-4B4A-B1A8-C7DD4C4BA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746DE1A-7378-4363-872B-B7D75113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9897-BA67-4E5B-9CB3-A0C1E7C772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11683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2EE60B-0453-4B7B-A1F9-B753C3388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5063F1CC-107D-43C5-9536-D1FADD081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A753709-6D3A-404B-A806-12C1427DD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FFE2D84-8BDC-42BC-99E2-4E07D68B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098-542F-468B-83F5-72788701CB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FDF81BD0-5178-4660-B73D-32687071F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C78925CF-8FAB-48A1-B841-972FD27C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9897-BA67-4E5B-9CB3-A0C1E7C772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1561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F7F449E-A96F-488A-AC1D-6E154B5F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B13D2326-38AB-40BD-9DA6-65E34DD62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541648B-9426-4816-903D-4850CF89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098-542F-468B-83F5-72788701CB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68703F2-1DCD-44B0-98E6-279FC3A7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D3A0E9F-9446-48CE-A613-79C677AC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9897-BA67-4E5B-9CB3-A0C1E7C772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49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F7D56-9436-4388-87E3-1F16C1AF19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3645293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36B02033-80F5-41FF-A300-3FF010072B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F4FBE142-43A0-499B-906D-F793F4222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7CB8F0B-1EFC-40E1-963C-693A9A6A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098-542F-468B-83F5-72788701CB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AFD4281-5326-419F-B73D-76C2BCD1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FB48253-D763-4882-9590-5D2995EB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9897-BA67-4E5B-9CB3-A0C1E7C772C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5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7195A-0410-4243-9A65-F5FD677A12D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69619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9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65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6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magin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3663"/>
            <a:ext cx="16557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 userDrawn="1"/>
        </p:nvCxnSpPr>
        <p:spPr>
          <a:xfrm>
            <a:off x="0" y="620713"/>
            <a:ext cx="7164388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52513"/>
            <a:ext cx="84963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42313" y="6381750"/>
            <a:ext cx="801687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910BFF62-8A71-4154-B094-5026F25D70C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E29F3164-4D57-429D-A23D-A1B163EA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2C38586-CA30-409D-AF31-7FC442FA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213B124-DC36-4D81-A778-1FF981345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3098-542F-468B-83F5-72788701CB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D26042C-3BFD-4F5E-AE11-8FE1AFEC3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183F66F-79A4-4804-A419-4F84EBF06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9897-BA67-4E5B-9CB3-A0C1E7C772C0}" type="slidenum">
              <a:rPr lang="en-GB" smtClean="0"/>
              <a:t>‹N›</a:t>
            </a:fld>
            <a:endParaRPr lang="en-GB"/>
          </a:p>
        </p:txBody>
      </p:sp>
      <p:pic>
        <p:nvPicPr>
          <p:cNvPr id="7" name="Image 4">
            <a:extLst>
              <a:ext uri="{FF2B5EF4-FFF2-40B4-BE49-F238E27FC236}">
                <a16:creationId xmlns:a16="http://schemas.microsoft.com/office/drawing/2014/main" xmlns="" id="{EF045509-0CA5-46E2-A49D-00C85D1A53F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728" y="1093028"/>
            <a:ext cx="6153684" cy="564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7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magin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3663"/>
            <a:ext cx="16557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 userDrawn="1"/>
        </p:nvCxnSpPr>
        <p:spPr>
          <a:xfrm>
            <a:off x="0" y="620713"/>
            <a:ext cx="7164388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52513"/>
            <a:ext cx="84963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42313" y="6381750"/>
            <a:ext cx="801687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355013A-8A14-4692-AFFA-5BD69319D5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29705" name="Rectangle 2"/>
          <p:cNvSpPr>
            <a:spLocks noChangeArrowheads="1"/>
          </p:cNvSpPr>
          <p:nvPr/>
        </p:nvSpPr>
        <p:spPr bwMode="auto">
          <a:xfrm>
            <a:off x="0" y="6381750"/>
            <a:ext cx="7200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bg2"/>
                </a:solidFill>
                <a:latin typeface="Arial Narrow" pitchFamily="34" charset="0"/>
              </a:defRPr>
            </a:lvl1pPr>
            <a:lvl2pPr eaLnBrk="0" hangingPunct="0">
              <a:defRPr>
                <a:solidFill>
                  <a:schemeClr val="bg2"/>
                </a:solidFill>
                <a:latin typeface="Arial Narrow" pitchFamily="34" charset="0"/>
              </a:defRPr>
            </a:lvl2pPr>
            <a:lvl3pPr eaLnBrk="0" hangingPunct="0">
              <a:defRPr>
                <a:solidFill>
                  <a:schemeClr val="bg2"/>
                </a:solidFill>
                <a:latin typeface="Arial Narrow" pitchFamily="34" charset="0"/>
              </a:defRPr>
            </a:lvl3pPr>
            <a:lvl4pPr eaLnBrk="0" hangingPunct="0">
              <a:defRPr>
                <a:solidFill>
                  <a:schemeClr val="bg2"/>
                </a:solidFill>
                <a:latin typeface="Arial Narrow" pitchFamily="34" charset="0"/>
              </a:defRPr>
            </a:lvl4pPr>
            <a:lvl5pPr eaLnBrk="0" hangingPunct="0">
              <a:defRPr>
                <a:solidFill>
                  <a:schemeClr val="bg2"/>
                </a:solidFill>
                <a:latin typeface="Arial Narrow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 Narrow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 Narrow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 Narrow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it-IT" altLang="it-IT">
                <a:cs typeface="+mn-cs"/>
              </a:rPr>
              <a:t>1 – Scopi e finalità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magin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magin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3663"/>
            <a:ext cx="16557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 userDrawn="1"/>
        </p:nvCxnSpPr>
        <p:spPr>
          <a:xfrm>
            <a:off x="0" y="620713"/>
            <a:ext cx="7164388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52513"/>
            <a:ext cx="84963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42313" y="6381750"/>
            <a:ext cx="801687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85E8367-961C-4B86-8E72-A4AEA4133B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249864" name="Rectangle 2"/>
          <p:cNvSpPr>
            <a:spLocks noChangeArrowheads="1"/>
          </p:cNvSpPr>
          <p:nvPr/>
        </p:nvSpPr>
        <p:spPr bwMode="auto">
          <a:xfrm>
            <a:off x="0" y="6381750"/>
            <a:ext cx="7200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2"/>
                </a:solidFill>
                <a:latin typeface="Arial Narrow" pitchFamily="34" charset="0"/>
                <a:cs typeface="Arial" charset="0"/>
              </a:defRPr>
            </a:lvl1pPr>
            <a:lvl2pPr>
              <a:defRPr>
                <a:solidFill>
                  <a:schemeClr val="bg2"/>
                </a:solidFill>
                <a:latin typeface="Arial Narrow" pitchFamily="34" charset="0"/>
                <a:cs typeface="Arial" charset="0"/>
              </a:defRPr>
            </a:lvl2pPr>
            <a:lvl3pPr>
              <a:defRPr>
                <a:solidFill>
                  <a:schemeClr val="bg2"/>
                </a:solidFill>
                <a:latin typeface="Arial Narrow" pitchFamily="34" charset="0"/>
                <a:cs typeface="Arial" charset="0"/>
              </a:defRPr>
            </a:lvl3pPr>
            <a:lvl4pPr>
              <a:defRPr>
                <a:solidFill>
                  <a:schemeClr val="bg2"/>
                </a:solidFill>
                <a:latin typeface="Arial Narrow" pitchFamily="34" charset="0"/>
                <a:cs typeface="Arial" charset="0"/>
              </a:defRPr>
            </a:lvl4pPr>
            <a:lvl5pPr>
              <a:defRPr>
                <a:solidFill>
                  <a:schemeClr val="bg2"/>
                </a:solidFill>
                <a:latin typeface="Arial Narrow" pitchFamily="34" charset="0"/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 Narrow" pitchFamily="34" charset="0"/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 Narrow" pitchFamily="34" charset="0"/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 Narrow" pitchFamily="34" charset="0"/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/>
              <a:t>2 – Soggetti coinvolti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Verdan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 userDrawn="1"/>
        </p:nvCxnSpPr>
        <p:spPr>
          <a:xfrm>
            <a:off x="0" y="620713"/>
            <a:ext cx="7164388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52513"/>
            <a:ext cx="84963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42313" y="6381750"/>
            <a:ext cx="801687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DF62FE6A-CB5D-4343-AC82-3599AFF8B6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4103" name="Text Box 10"/>
          <p:cNvSpPr txBox="1">
            <a:spLocks noChangeArrowheads="1"/>
          </p:cNvSpPr>
          <p:nvPr userDrawn="1"/>
        </p:nvSpPr>
        <p:spPr bwMode="auto">
          <a:xfrm>
            <a:off x="6403975" y="6583363"/>
            <a:ext cx="2740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t-IT" altLang="it-IT" sz="1200">
                <a:solidFill>
                  <a:srgbClr val="008000"/>
                </a:solidFill>
              </a:rPr>
              <a:t>Formazione O.R.So. Gennaio-febbraio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Verdan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magin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 userDrawn="1"/>
        </p:nvCxnSpPr>
        <p:spPr>
          <a:xfrm>
            <a:off x="0" y="620713"/>
            <a:ext cx="7164388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52513"/>
            <a:ext cx="84963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42313" y="6381750"/>
            <a:ext cx="801687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17A2D896-4260-4192-8552-0D5120934FA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6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Verdan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Verdana" pitchFamily="34" charset="0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58738"/>
            <a:ext cx="72009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52513"/>
            <a:ext cx="84963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7254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Imag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728" y="1093028"/>
            <a:ext cx="6153683" cy="564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55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75000"/>
          </a:schemeClr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368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graphicFrame>
        <p:nvGraphicFramePr>
          <p:cNvPr id="32" name="Shape 32"/>
          <p:cNvGraphicFramePr/>
          <p:nvPr/>
        </p:nvGraphicFramePr>
        <p:xfrm>
          <a:off x="0" y="6807656"/>
          <a:ext cx="9144000" cy="36577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3" name="Shape 3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49154" y="173697"/>
            <a:ext cx="715334" cy="66301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/>
          <p:nvPr/>
        </p:nvSpPr>
        <p:spPr>
          <a:xfrm>
            <a:off x="7236296" y="6528636"/>
            <a:ext cx="1800225" cy="284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lang="en-GB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None/>
              </a:pPr>
              <a:t>‹N›</a:t>
            </a:fld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002147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203" r:id="rId6"/>
  </p:sldLayoutIdLst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 userDrawn="1">
            <p:extLst/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71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5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5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5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5937" y="6067037"/>
            <a:ext cx="7936156" cy="522454"/>
          </a:xfrm>
        </p:spPr>
        <p:txBody>
          <a:bodyPr/>
          <a:lstStyle/>
          <a:p>
            <a:pPr algn="ctr">
              <a:defRPr/>
            </a:pPr>
            <a:r>
              <a:rPr lang="it-IT" altLang="it-IT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Evento conclusivo LIFE WEEE, Firenze, 18 Maggio 2021</a:t>
            </a:r>
            <a:endParaRPr lang="it-IT" altLang="it-IT" sz="4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666776" y="4688518"/>
            <a:ext cx="7804638" cy="882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None/>
            </a:pPr>
            <a:r>
              <a:rPr lang="it-IT" altLang="it-IT" sz="24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Massimiliano </a:t>
            </a:r>
            <a:r>
              <a:rPr lang="it-IT" altLang="it-IT" sz="2400" b="1" dirty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Di </a:t>
            </a:r>
            <a:r>
              <a:rPr lang="it-IT" altLang="it-IT" sz="24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Mattia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it-IT" sz="24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Agenzia Regionale Recupero Risorse – ARRR </a:t>
            </a:r>
            <a:r>
              <a:rPr lang="it-IT" altLang="it-IT" sz="24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SpA</a:t>
            </a:r>
            <a:endParaRPr lang="it-IT" altLang="it-IT" sz="24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398218" y="2032021"/>
            <a:ext cx="8410575" cy="1871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>
              <a:defRPr/>
            </a:pPr>
            <a:r>
              <a:rPr lang="it-IT" altLang="it-IT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		</a:t>
            </a:r>
          </a:p>
          <a:p>
            <a:pPr algn="ctr" fontAlgn="auto">
              <a:defRPr/>
            </a:pPr>
            <a:r>
              <a:rPr lang="it-IT" altLang="it-IT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Il progetto SMART WASTE di </a:t>
            </a:r>
            <a:r>
              <a:rPr lang="it-IT" altLang="it-IT" b="1" kern="0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Interreg</a:t>
            </a:r>
            <a:r>
              <a:rPr lang="it-IT" altLang="it-IT" b="1" kern="0" dirty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 </a:t>
            </a:r>
            <a:r>
              <a:rPr lang="it-IT" altLang="it-IT" b="1" kern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Europe</a:t>
            </a:r>
            <a:r>
              <a:rPr lang="it-IT" altLang="it-IT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: sostenere </a:t>
            </a:r>
            <a:r>
              <a:rPr lang="it-IT" altLang="it-IT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l'innovazione nella gestione dei rifiuti</a:t>
            </a:r>
            <a:endParaRPr lang="it-IT" altLang="it-IT" b="1" kern="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  <a:p>
            <a:pPr algn="ctr" fontAlgn="auto">
              <a:defRPr/>
            </a:pPr>
            <a:endParaRPr lang="it-IT" altLang="it-IT" b="1" kern="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  <p:pic>
        <p:nvPicPr>
          <p:cNvPr id="16" name="Immagine 15" descr="SMART WAST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058" y="205303"/>
            <a:ext cx="1926652" cy="805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magine 16" descr="carta-intestata"/>
          <p:cNvPicPr>
            <a:picLocks noChangeAspect="1"/>
          </p:cNvPicPr>
          <p:nvPr/>
        </p:nvPicPr>
        <p:blipFill rotWithShape="1">
          <a:blip r:embed="rId4"/>
          <a:srcRect r="86763"/>
          <a:stretch/>
        </p:blipFill>
        <p:spPr bwMode="auto">
          <a:xfrm>
            <a:off x="221109" y="216574"/>
            <a:ext cx="1091644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" t="1406"/>
          <a:stretch/>
        </p:blipFill>
        <p:spPr>
          <a:xfrm>
            <a:off x="3530848" y="7"/>
            <a:ext cx="2016000" cy="150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7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57200" y="1833182"/>
            <a:ext cx="8281849" cy="4731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Metodo di valutazione condiviso </a:t>
            </a:r>
            <a:r>
              <a:rPr lang="it-IT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Agosto 2019 – Gennaio 2020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Valutazione delle politiche pubbliche </a:t>
            </a:r>
            <a:r>
              <a:rPr lang="it-IT" altLang="it-IT" sz="23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Novembre 2019 – Luglio 2021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Confronto tra buone pratiche e debolezze  </a:t>
            </a:r>
            <a:r>
              <a:rPr lang="it-IT" altLang="it-IT" sz="23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Marzo 2020 </a:t>
            </a:r>
            <a:r>
              <a:rPr lang="it-IT" altLang="it-IT" sz="23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– Gennaio 2022</a:t>
            </a:r>
            <a:endParaRPr lang="it-IT" altLang="it-IT" sz="2300" b="1" u="sng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Proposte  per migliorare le politiche </a:t>
            </a:r>
            <a:r>
              <a:rPr lang="it-IT" altLang="it-IT" sz="23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Agosto 2020 – Luglio 2021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Piani di Azione </a:t>
            </a:r>
            <a:r>
              <a:rPr lang="it-IT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Agosto 2021 – Luglio 2022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Monitoraggio Piani </a:t>
            </a:r>
            <a:r>
              <a:rPr lang="it-IT" altLang="it-IT" sz="2300" b="1" dirty="0">
                <a:solidFill>
                  <a:srgbClr val="0070C0"/>
                </a:solidFill>
                <a:latin typeface="Calibri" panose="020F0502020204030204" pitchFamily="34" charset="0"/>
              </a:rPr>
              <a:t>di Azione </a:t>
            </a:r>
            <a:r>
              <a:rPr lang="it-IT" altLang="it-IT" sz="2300" b="1" dirty="0">
                <a:solidFill>
                  <a:srgbClr val="008000"/>
                </a:solidFill>
                <a:latin typeface="Calibri" panose="020F0502020204030204" pitchFamily="34" charset="0"/>
              </a:rPr>
              <a:t>Agosto </a:t>
            </a:r>
            <a:r>
              <a:rPr lang="it-IT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2022 </a:t>
            </a:r>
            <a:r>
              <a:rPr lang="it-IT" altLang="it-IT" sz="2300" b="1" dirty="0">
                <a:solidFill>
                  <a:srgbClr val="008000"/>
                </a:solidFill>
                <a:latin typeface="Calibri" panose="020F0502020204030204" pitchFamily="34" charset="0"/>
              </a:rPr>
              <a:t>– Luglio </a:t>
            </a:r>
            <a:r>
              <a:rPr lang="it-IT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2023</a:t>
            </a:r>
            <a:endParaRPr lang="it-IT" altLang="it-IT" sz="2300" b="1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221109" y="7"/>
            <a:ext cx="8773601" cy="1501164"/>
            <a:chOff x="221109" y="7"/>
            <a:chExt cx="8773601" cy="1501164"/>
          </a:xfrm>
        </p:grpSpPr>
        <p:pic>
          <p:nvPicPr>
            <p:cNvPr id="16" name="Immagine 15" descr="SMART WAST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058" y="205303"/>
              <a:ext cx="1926652" cy="805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magine 16" descr="carta-intestata"/>
            <p:cNvPicPr>
              <a:picLocks noChangeAspect="1"/>
            </p:cNvPicPr>
            <p:nvPr/>
          </p:nvPicPr>
          <p:blipFill rotWithShape="1">
            <a:blip r:embed="rId4"/>
            <a:srcRect r="86763"/>
            <a:stretch/>
          </p:blipFill>
          <p:spPr bwMode="auto">
            <a:xfrm>
              <a:off x="221109" y="216574"/>
              <a:ext cx="109164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Immagine 1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" t="1406"/>
            <a:stretch/>
          </p:blipFill>
          <p:spPr>
            <a:xfrm>
              <a:off x="3530848" y="7"/>
              <a:ext cx="2016000" cy="1501164"/>
            </a:xfrm>
            <a:prstGeom prst="rect">
              <a:avLst/>
            </a:prstGeom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0525" y="1089025"/>
            <a:ext cx="8410575" cy="5540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altLang="it-IT" sz="3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PROGRAMMA DELLE ATTIVITA’</a:t>
            </a:r>
            <a:endParaRPr lang="it-IT" altLang="it-IT" sz="3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80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29207" y="1412528"/>
            <a:ext cx="8281849" cy="502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 smtClean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2 incontri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interregionali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: </a:t>
            </a:r>
            <a:r>
              <a:rPr lang="nb-NO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Firenze 2019 e Kolding 2020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nb-NO" altLang="it-IT" sz="23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9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riunioni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online: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tra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giugno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2019 e Maggio 2021</a:t>
            </a:r>
            <a:endParaRPr lang="en-US" altLang="it-IT" sz="23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nb-NO" altLang="it-IT" sz="23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Coinvolgimento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dei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portatori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di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interesse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locali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: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attraverso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incontri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online e non,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contatti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bilaterali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,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carteggio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dedicato</a:t>
            </a:r>
            <a:endParaRPr lang="en-US" altLang="it-IT" sz="23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en-US" altLang="it-IT" sz="2300" b="1" dirty="0" smtClean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Comunicazione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: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attraverso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sito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ufficiale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del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progetto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, social media e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comunicati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stampa</a:t>
            </a:r>
            <a:endParaRPr lang="en-US" altLang="it-IT" sz="2300" b="1" dirty="0" smtClean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en-US" altLang="it-IT" sz="23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Contributi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alla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Policy Learning Platform di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Interreg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E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urope: 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trasmissione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per la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pubblicazione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di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buone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pratiche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selezionate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da partner e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portatori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di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interesse</a:t>
            </a:r>
            <a:endParaRPr lang="en-US" altLang="it-IT" sz="23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en-US" altLang="it-IT" sz="23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en-US" altLang="it-IT" sz="23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4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221109" y="7"/>
            <a:ext cx="8773601" cy="1501164"/>
            <a:chOff x="221109" y="7"/>
            <a:chExt cx="8773601" cy="1501164"/>
          </a:xfrm>
        </p:grpSpPr>
        <p:pic>
          <p:nvPicPr>
            <p:cNvPr id="16" name="Immagine 15" descr="SMART WAST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058" y="205303"/>
              <a:ext cx="1926652" cy="805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magine 16" descr="carta-intestata"/>
            <p:cNvPicPr>
              <a:picLocks noChangeAspect="1"/>
            </p:cNvPicPr>
            <p:nvPr/>
          </p:nvPicPr>
          <p:blipFill rotWithShape="1">
            <a:blip r:embed="rId4"/>
            <a:srcRect r="86763"/>
            <a:stretch/>
          </p:blipFill>
          <p:spPr bwMode="auto">
            <a:xfrm>
              <a:off x="221109" y="216574"/>
              <a:ext cx="109164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Immagine 1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" t="1406"/>
            <a:stretch/>
          </p:blipFill>
          <p:spPr>
            <a:xfrm>
              <a:off x="3530848" y="7"/>
              <a:ext cx="2016000" cy="1501164"/>
            </a:xfrm>
            <a:prstGeom prst="rect">
              <a:avLst/>
            </a:prstGeom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71475" y="1165225"/>
            <a:ext cx="8410575" cy="5540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altLang="it-IT" sz="3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ATTIVITA’ AD OGGI</a:t>
            </a:r>
            <a:endParaRPr lang="it-IT" altLang="it-IT" sz="3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4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29207" y="1907828"/>
            <a:ext cx="8281849" cy="502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 smtClean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Metodologia per la valutazione del contributo delle politiche pubbliche all’innovazione nella gestione dei rifiuti ed </a:t>
            </a:r>
            <a:r>
              <a:rPr lang="it-IT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i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ndividuazione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dei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punti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di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forza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e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debolezza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delle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politiche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pubbliche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selezionate</a:t>
            </a:r>
            <a:endParaRPr lang="en-US" altLang="it-IT" sz="23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nb-NO" altLang="it-IT" sz="23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12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buone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pratiche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approvate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dall’Autorità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di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Gestione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di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Interreg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Europe,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pubblicate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nel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sito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ufficiale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di SMART WASTE, 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di cui </a:t>
            </a:r>
            <a:endParaRPr lang="en-US" altLang="it-IT" sz="23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buone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pratiche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approvate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per la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pubblicazione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nella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Policy Learning Platform di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Interreg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europe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e 3 in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corso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di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istruttoria</a:t>
            </a:r>
            <a:endParaRPr lang="en-US" altLang="it-IT" sz="2300" b="1" dirty="0" smtClean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en-US" altLang="it-IT" sz="23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Una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modifica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migliorativa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delle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politiche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pubbliche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approvata</a:t>
            </a:r>
            <a:r>
              <a:rPr lang="en-US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ed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una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seconda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in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corso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di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istruttoria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a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cura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di </a:t>
            </a:r>
            <a:r>
              <a:rPr lang="en-US" altLang="it-IT" sz="23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Interreg</a:t>
            </a:r>
            <a:r>
              <a:rPr lang="en-US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 Europe</a:t>
            </a:r>
            <a:endParaRPr lang="en-US" altLang="it-IT" sz="23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en-US" altLang="it-IT" sz="23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4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221109" y="7"/>
            <a:ext cx="8773601" cy="1501164"/>
            <a:chOff x="221109" y="7"/>
            <a:chExt cx="8773601" cy="1501164"/>
          </a:xfrm>
        </p:grpSpPr>
        <p:pic>
          <p:nvPicPr>
            <p:cNvPr id="16" name="Immagine 15" descr="SMART WAST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058" y="205303"/>
              <a:ext cx="1926652" cy="805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magine 16" descr="carta-intestata"/>
            <p:cNvPicPr>
              <a:picLocks noChangeAspect="1"/>
            </p:cNvPicPr>
            <p:nvPr/>
          </p:nvPicPr>
          <p:blipFill rotWithShape="1">
            <a:blip r:embed="rId4"/>
            <a:srcRect r="86763"/>
            <a:stretch/>
          </p:blipFill>
          <p:spPr bwMode="auto">
            <a:xfrm>
              <a:off x="221109" y="216574"/>
              <a:ext cx="109164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Immagine 1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" t="1406"/>
            <a:stretch/>
          </p:blipFill>
          <p:spPr>
            <a:xfrm>
              <a:off x="3530848" y="7"/>
              <a:ext cx="2016000" cy="1501164"/>
            </a:xfrm>
            <a:prstGeom prst="rect">
              <a:avLst/>
            </a:prstGeom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1260475"/>
            <a:ext cx="8410575" cy="5540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altLang="it-IT" sz="3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RISULTATI AD OGGI: UNA SINTESI</a:t>
            </a:r>
            <a:endParaRPr lang="it-IT" altLang="it-IT" sz="3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2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29207" y="1583978"/>
            <a:ext cx="8281849" cy="502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 smtClean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  <a:buNone/>
            </a:pPr>
            <a:r>
              <a:rPr lang="it-IT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Proseguire l’individuazione di buone pratiche e proposte di miglioramento delle politiche pubbliche di settore</a:t>
            </a:r>
          </a:p>
          <a:p>
            <a:pPr algn="just" eaLnBrk="1" hangingPunct="1">
              <a:lnSpc>
                <a:spcPct val="150000"/>
              </a:lnSpc>
              <a:buNone/>
            </a:pPr>
            <a:endParaRPr lang="it-IT" altLang="it-IT" sz="2300" b="1" dirty="0" smtClean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  <a:buNone/>
            </a:pPr>
            <a:r>
              <a:rPr lang="it-IT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Attraverso lo scambio continuo di esperienze tra i partner e tra i portatori di interesse</a:t>
            </a:r>
          </a:p>
          <a:p>
            <a:pPr algn="just" eaLnBrk="1" hangingPunct="1">
              <a:lnSpc>
                <a:spcPct val="150000"/>
              </a:lnSpc>
              <a:buNone/>
            </a:pPr>
            <a:endParaRPr lang="it-IT" altLang="it-IT" sz="23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150000"/>
              </a:lnSpc>
              <a:buNone/>
            </a:pPr>
            <a:r>
              <a:rPr lang="it-IT" altLang="it-IT" sz="23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Per contribuire a migliorare le politiche pubbliche di settore</a:t>
            </a:r>
            <a:endParaRPr lang="en-US" altLang="it-IT" sz="23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en-US" altLang="it-IT" sz="23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4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221109" y="7"/>
            <a:ext cx="8773601" cy="1501164"/>
            <a:chOff x="221109" y="7"/>
            <a:chExt cx="8773601" cy="1501164"/>
          </a:xfrm>
        </p:grpSpPr>
        <p:pic>
          <p:nvPicPr>
            <p:cNvPr id="16" name="Immagine 15" descr="SMART WAST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058" y="205303"/>
              <a:ext cx="1926652" cy="805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magine 16" descr="carta-intestata"/>
            <p:cNvPicPr>
              <a:picLocks noChangeAspect="1"/>
            </p:cNvPicPr>
            <p:nvPr/>
          </p:nvPicPr>
          <p:blipFill rotWithShape="1">
            <a:blip r:embed="rId4"/>
            <a:srcRect r="86763"/>
            <a:stretch/>
          </p:blipFill>
          <p:spPr bwMode="auto">
            <a:xfrm>
              <a:off x="221109" y="216574"/>
              <a:ext cx="109164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Immagine 1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" t="1406"/>
            <a:stretch/>
          </p:blipFill>
          <p:spPr>
            <a:xfrm>
              <a:off x="3530848" y="7"/>
              <a:ext cx="2016000" cy="1501164"/>
            </a:xfrm>
            <a:prstGeom prst="rect">
              <a:avLst/>
            </a:prstGeom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1298575"/>
            <a:ext cx="8410575" cy="5540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altLang="it-IT" sz="3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PROSPETTIVE</a:t>
            </a:r>
            <a:endParaRPr lang="it-IT" altLang="it-IT" sz="3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1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429207" y="1315611"/>
            <a:ext cx="8281849" cy="491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None/>
            </a:pPr>
            <a:r>
              <a:rPr lang="en-US" altLang="it-IT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CONTATTI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altLang="it-IT" sz="24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it-IT" sz="50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#</a:t>
            </a:r>
            <a:r>
              <a:rPr lang="en-US" altLang="it-IT" sz="5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smartwaste_EU</a:t>
            </a:r>
            <a:endParaRPr lang="en-US" altLang="it-IT" sz="5000" b="1" dirty="0" smtClean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ctr" eaLnBrk="1" hangingPunct="1">
              <a:lnSpc>
                <a:spcPct val="90000"/>
              </a:lnSpc>
              <a:buNone/>
            </a:pPr>
            <a:endParaRPr lang="en-US" altLang="it-IT" sz="50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it-IT" sz="3200" b="1" dirty="0">
                <a:solidFill>
                  <a:srgbClr val="00B050"/>
                </a:solidFill>
                <a:latin typeface="Calibri" panose="020F0502020204030204" pitchFamily="34" charset="0"/>
                <a:cs typeface="+mn-cs"/>
              </a:rPr>
              <a:t>https://www.interregeurope.eu/smartwaste</a:t>
            </a:r>
            <a:r>
              <a:rPr lang="en-US" altLang="it-IT" sz="3200" b="1" dirty="0" smtClean="0">
                <a:solidFill>
                  <a:srgbClr val="00B050"/>
                </a:solidFill>
                <a:latin typeface="Calibri" panose="020F0502020204030204" pitchFamily="34" charset="0"/>
                <a:cs typeface="+mn-cs"/>
              </a:rPr>
              <a:t>/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en-US" altLang="it-IT" sz="5000" b="1" dirty="0">
              <a:solidFill>
                <a:srgbClr val="0070C0"/>
              </a:solidFill>
              <a:latin typeface="Calibri" panose="020F0502020204030204" pitchFamily="34" charset="0"/>
              <a:cs typeface="+mn-cs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it-IT" sz="3000" b="1" dirty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massimiliano.dimattia@arrr.it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4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307910" y="205302"/>
            <a:ext cx="8686800" cy="812771"/>
            <a:chOff x="307910" y="242626"/>
            <a:chExt cx="8560760" cy="812771"/>
          </a:xfrm>
        </p:grpSpPr>
        <p:grpSp>
          <p:nvGrpSpPr>
            <p:cNvPr id="9" name="Gruppo 8"/>
            <p:cNvGrpSpPr/>
            <p:nvPr/>
          </p:nvGrpSpPr>
          <p:grpSpPr>
            <a:xfrm>
              <a:off x="307910" y="242626"/>
              <a:ext cx="2424530" cy="812771"/>
              <a:chOff x="970384" y="121326"/>
              <a:chExt cx="2424530" cy="812771"/>
            </a:xfrm>
          </p:grpSpPr>
          <p:sp>
            <p:nvSpPr>
              <p:cNvPr id="11" name="Zone de texte 28"/>
              <p:cNvSpPr txBox="1">
                <a:spLocks noChangeArrowheads="1"/>
              </p:cNvSpPr>
              <p:nvPr/>
            </p:nvSpPr>
            <p:spPr bwMode="auto">
              <a:xfrm>
                <a:off x="970384" y="121326"/>
                <a:ext cx="2136710" cy="219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GB" sz="800" i="1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Sharing solutions for better regional policies</a:t>
                </a:r>
                <a:endParaRPr lang="it-IT" sz="800" i="1"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" name="Groupe 31"/>
              <p:cNvGrpSpPr>
                <a:grpSpLocks/>
              </p:cNvGrpSpPr>
              <p:nvPr/>
            </p:nvGrpSpPr>
            <p:grpSpPr bwMode="auto">
              <a:xfrm>
                <a:off x="970384" y="362792"/>
                <a:ext cx="2424530" cy="571305"/>
                <a:chOff x="108" y="0"/>
                <a:chExt cx="20728" cy="7229"/>
              </a:xfrm>
            </p:grpSpPr>
            <p:pic>
              <p:nvPicPr>
                <p:cNvPr id="13" name="Image 33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8" y="0"/>
                  <a:ext cx="20728" cy="63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4" name="Zone de texte 34"/>
                <p:cNvSpPr txBox="1">
                  <a:spLocks noChangeArrowheads="1"/>
                </p:cNvSpPr>
                <p:nvPr/>
              </p:nvSpPr>
              <p:spPr bwMode="auto">
                <a:xfrm>
                  <a:off x="297" y="6168"/>
                  <a:ext cx="19456" cy="10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600">
                      <a:effectLst/>
                      <a:latin typeface="Arial" panose="020B0604020202020204" pitchFamily="34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European Union | European Regional Development Fund</a:t>
                  </a:r>
                  <a:endParaRPr lang="it-IT" sz="60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>
                    <a:lnSpc>
                      <a:spcPct val="120000"/>
                    </a:lnSpc>
                    <a:spcBef>
                      <a:spcPts val="600"/>
                    </a:spcBef>
                    <a:spcAft>
                      <a:spcPts val="800"/>
                    </a:spcAft>
                  </a:pPr>
                  <a:r>
                    <a:rPr lang="en-GB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lang="it-IT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pic>
          <p:nvPicPr>
            <p:cNvPr id="10" name="Immagine 9" descr="SMART WAST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973" y="242627"/>
              <a:ext cx="1898697" cy="805426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875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30343" y="2763870"/>
            <a:ext cx="8410575" cy="5540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altLang="it-IT" sz="7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GRAZIE DELL’ATTENZIONE </a:t>
            </a:r>
            <a:endParaRPr lang="it-IT" altLang="it-IT" sz="7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307910" y="205302"/>
            <a:ext cx="8686800" cy="812771"/>
            <a:chOff x="307910" y="242626"/>
            <a:chExt cx="8560760" cy="812771"/>
          </a:xfrm>
        </p:grpSpPr>
        <p:grpSp>
          <p:nvGrpSpPr>
            <p:cNvPr id="9" name="Gruppo 8"/>
            <p:cNvGrpSpPr/>
            <p:nvPr/>
          </p:nvGrpSpPr>
          <p:grpSpPr>
            <a:xfrm>
              <a:off x="307910" y="242626"/>
              <a:ext cx="2424530" cy="812771"/>
              <a:chOff x="970384" y="121326"/>
              <a:chExt cx="2424530" cy="812771"/>
            </a:xfrm>
          </p:grpSpPr>
          <p:sp>
            <p:nvSpPr>
              <p:cNvPr id="11" name="Zone de texte 28"/>
              <p:cNvSpPr txBox="1">
                <a:spLocks noChangeArrowheads="1"/>
              </p:cNvSpPr>
              <p:nvPr/>
            </p:nvSpPr>
            <p:spPr bwMode="auto">
              <a:xfrm>
                <a:off x="970384" y="121326"/>
                <a:ext cx="2136710" cy="219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GB" sz="800" i="1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Sharing solutions for better regional policies</a:t>
                </a:r>
                <a:endParaRPr lang="it-IT" sz="800" i="1"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" name="Groupe 31"/>
              <p:cNvGrpSpPr>
                <a:grpSpLocks/>
              </p:cNvGrpSpPr>
              <p:nvPr/>
            </p:nvGrpSpPr>
            <p:grpSpPr bwMode="auto">
              <a:xfrm>
                <a:off x="970384" y="362792"/>
                <a:ext cx="2424530" cy="571305"/>
                <a:chOff x="108" y="0"/>
                <a:chExt cx="20728" cy="7229"/>
              </a:xfrm>
            </p:grpSpPr>
            <p:pic>
              <p:nvPicPr>
                <p:cNvPr id="19" name="Image 33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8" y="0"/>
                  <a:ext cx="20728" cy="63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0" name="Zone de texte 34"/>
                <p:cNvSpPr txBox="1">
                  <a:spLocks noChangeArrowheads="1"/>
                </p:cNvSpPr>
                <p:nvPr/>
              </p:nvSpPr>
              <p:spPr bwMode="auto">
                <a:xfrm>
                  <a:off x="297" y="6168"/>
                  <a:ext cx="19456" cy="10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600">
                      <a:effectLst/>
                      <a:latin typeface="Arial" panose="020B0604020202020204" pitchFamily="34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European Union | European Regional Development Fund</a:t>
                  </a:r>
                  <a:endParaRPr lang="it-IT" sz="60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just">
                    <a:lnSpc>
                      <a:spcPct val="120000"/>
                    </a:lnSpc>
                    <a:spcBef>
                      <a:spcPts val="600"/>
                    </a:spcBef>
                    <a:spcAft>
                      <a:spcPts val="800"/>
                    </a:spcAft>
                  </a:pPr>
                  <a:r>
                    <a:rPr lang="en-GB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lang="it-IT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pic>
          <p:nvPicPr>
            <p:cNvPr id="10" name="Immagine 9" descr="SMART WAST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973" y="242627"/>
              <a:ext cx="1898697" cy="80542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1" name="Immagine 20" descr="carta-intestata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3931" y="4946561"/>
            <a:ext cx="8247105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837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3146425"/>
            <a:ext cx="8410575" cy="5540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ARRR </a:t>
            </a:r>
            <a:b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è una </a:t>
            </a:r>
            <a:r>
              <a:rPr lang="it-IT" altLang="it-IT" sz="3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società in </a:t>
            </a:r>
            <a:r>
              <a:rPr lang="it-IT" altLang="it-IT" sz="30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house</a:t>
            </a:r>
            <a:r>
              <a:rPr lang="it-IT" altLang="it-IT" sz="3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 della Regione Toscana</a:t>
            </a: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, istituita all’inizio degli anni ’90</a:t>
            </a:r>
            <a:b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fornisce </a:t>
            </a:r>
            <a:r>
              <a:rPr lang="it-IT" altLang="it-IT" sz="3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supporto tecnico alla Regione </a:t>
            </a: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nello sviluppo e nel monitoraggio delle politiche pubbliche </a:t>
            </a:r>
            <a:r>
              <a:rPr lang="it-IT" altLang="it-IT" sz="3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in materia di rifiuti ed energia</a:t>
            </a: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https://www.arrr.it/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221109" y="7"/>
            <a:ext cx="8773601" cy="1501164"/>
            <a:chOff x="221109" y="7"/>
            <a:chExt cx="8773601" cy="1501164"/>
          </a:xfrm>
        </p:grpSpPr>
        <p:pic>
          <p:nvPicPr>
            <p:cNvPr id="10" name="Immagine 9" descr="SMART WAST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058" y="205303"/>
              <a:ext cx="1926652" cy="805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magine 13" descr="carta-intestata"/>
            <p:cNvPicPr>
              <a:picLocks noChangeAspect="1"/>
            </p:cNvPicPr>
            <p:nvPr/>
          </p:nvPicPr>
          <p:blipFill rotWithShape="1">
            <a:blip r:embed="rId4"/>
            <a:srcRect r="86763"/>
            <a:stretch/>
          </p:blipFill>
          <p:spPr bwMode="auto">
            <a:xfrm>
              <a:off x="221109" y="216574"/>
              <a:ext cx="109164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Immagine 1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" t="1406"/>
            <a:stretch/>
          </p:blipFill>
          <p:spPr>
            <a:xfrm>
              <a:off x="3530848" y="7"/>
              <a:ext cx="2016000" cy="15011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301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3680741"/>
            <a:ext cx="8410575" cy="1871663"/>
          </a:xfrm>
        </p:spPr>
        <p:txBody>
          <a:bodyPr/>
          <a:lstStyle/>
          <a:p>
            <a:pPr algn="just">
              <a:defRPr/>
            </a:pP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ARRR è capofila del </a:t>
            </a:r>
            <a:r>
              <a:rPr lang="it-IT" altLang="it-IT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progetto SMART WASTE di INTERREG EUROPE</a:t>
            </a: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, approvato nel 2019 </a:t>
            </a:r>
            <a:b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INTERREG </a:t>
            </a: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EUROPE finanzia </a:t>
            </a:r>
            <a:r>
              <a:rPr lang="it-IT" altLang="it-IT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progetti europei di cooperazione interregionale tra PA</a:t>
            </a: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 degli Stati UE</a:t>
            </a:r>
            <a:b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https://www.interregeurope.eu/</a:t>
            </a: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endParaRPr lang="it-IT" altLang="it-IT" sz="3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221109" y="7"/>
            <a:ext cx="8773601" cy="1501164"/>
            <a:chOff x="221109" y="7"/>
            <a:chExt cx="8773601" cy="1501164"/>
          </a:xfrm>
        </p:grpSpPr>
        <p:pic>
          <p:nvPicPr>
            <p:cNvPr id="14" name="Immagine 13" descr="SMART WAST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058" y="205303"/>
              <a:ext cx="1926652" cy="805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magine 14" descr="carta-intestata"/>
            <p:cNvPicPr>
              <a:picLocks noChangeAspect="1"/>
            </p:cNvPicPr>
            <p:nvPr/>
          </p:nvPicPr>
          <p:blipFill rotWithShape="1">
            <a:blip r:embed="rId4"/>
            <a:srcRect r="86763"/>
            <a:stretch/>
          </p:blipFill>
          <p:spPr bwMode="auto">
            <a:xfrm>
              <a:off x="221109" y="216574"/>
              <a:ext cx="109164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Immagin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" t="1406"/>
            <a:stretch/>
          </p:blipFill>
          <p:spPr>
            <a:xfrm>
              <a:off x="3530848" y="7"/>
              <a:ext cx="2016000" cy="1501164"/>
            </a:xfrm>
            <a:prstGeom prst="rect">
              <a:avLst/>
            </a:prstGeom>
          </p:spPr>
        </p:pic>
      </p:grp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05937" y="6057706"/>
            <a:ext cx="7936156" cy="522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>
              <a:defRPr/>
            </a:pPr>
            <a:r>
              <a:rPr lang="it-IT" altLang="it-IT" sz="2500" b="1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Evento conclusivo LIFE WEEE, Firenze, 18 Maggio 2021</a:t>
            </a:r>
            <a:endParaRPr lang="it-IT" altLang="it-IT" b="1" kern="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8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68727" y="3214210"/>
            <a:ext cx="8410575" cy="1871663"/>
          </a:xfrm>
        </p:spPr>
        <p:txBody>
          <a:bodyPr/>
          <a:lstStyle/>
          <a:p>
            <a:pPr algn="just">
              <a:defRPr/>
            </a:pP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L’obiettivo dei progetti INTERREG EUROPE è di contribuire a </a:t>
            </a:r>
            <a:r>
              <a:rPr lang="it-IT" altLang="it-IT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migliorare le politiche pubbliche europee</a:t>
            </a:r>
            <a:br>
              <a:rPr lang="it-IT" altLang="it-IT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 Gli strumenti:</a:t>
            </a: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 la condivisione di esperienze tra i partner di progetto ed i portatori di interesse locali</a:t>
            </a:r>
            <a:b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/>
            </a:r>
            <a:br>
              <a:rPr lang="it-IT" alt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</a:br>
            <a:endParaRPr lang="it-IT" altLang="it-IT" sz="3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221109" y="7"/>
            <a:ext cx="8773601" cy="1501164"/>
            <a:chOff x="221109" y="7"/>
            <a:chExt cx="8773601" cy="1501164"/>
          </a:xfrm>
        </p:grpSpPr>
        <p:pic>
          <p:nvPicPr>
            <p:cNvPr id="14" name="Immagine 13" descr="SMART WAST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058" y="205303"/>
              <a:ext cx="1926652" cy="805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magine 14" descr="carta-intestata"/>
            <p:cNvPicPr>
              <a:picLocks noChangeAspect="1"/>
            </p:cNvPicPr>
            <p:nvPr/>
          </p:nvPicPr>
          <p:blipFill rotWithShape="1">
            <a:blip r:embed="rId4"/>
            <a:srcRect r="86763"/>
            <a:stretch/>
          </p:blipFill>
          <p:spPr bwMode="auto">
            <a:xfrm>
              <a:off x="221109" y="216574"/>
              <a:ext cx="109164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Immagin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" t="1406"/>
            <a:stretch/>
          </p:blipFill>
          <p:spPr>
            <a:xfrm>
              <a:off x="3530848" y="7"/>
              <a:ext cx="2016000" cy="1501164"/>
            </a:xfrm>
            <a:prstGeom prst="rect">
              <a:avLst/>
            </a:prstGeom>
          </p:spPr>
        </p:pic>
      </p:grp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05937" y="6057706"/>
            <a:ext cx="7936156" cy="522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>
              <a:defRPr/>
            </a:pPr>
            <a:r>
              <a:rPr lang="it-IT" altLang="it-IT" sz="2500" b="1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Evento conclusivo LIFE WEEE, Firenze, 18 Maggio 2021</a:t>
            </a:r>
            <a:endParaRPr lang="it-IT" altLang="it-IT" b="1" kern="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46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559" y="1401730"/>
            <a:ext cx="8410575" cy="5556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altLang="it-IT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I partner di SMART WASTE</a:t>
            </a:r>
            <a:endParaRPr lang="it-IT" altLang="it-IT" sz="4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494522" y="2024740"/>
            <a:ext cx="8281849" cy="390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1-LP</a:t>
            </a:r>
            <a:r>
              <a:rPr lang="it-IT" altLang="it-IT" sz="20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 Agenzia Regionale Recupero Risorse - ARRR </a:t>
            </a:r>
            <a:r>
              <a:rPr lang="it-IT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(IT)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000" b="1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2-PP</a:t>
            </a:r>
            <a:r>
              <a:rPr lang="it-IT" altLang="it-IT" sz="20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 Comune di </a:t>
            </a:r>
            <a:r>
              <a:rPr lang="it-IT" altLang="it-IT" sz="2000" b="1" dirty="0" err="1" smtClean="0">
                <a:solidFill>
                  <a:srgbClr val="008000"/>
                </a:solidFill>
                <a:latin typeface="Calibri" panose="020F0502020204030204" pitchFamily="34" charset="0"/>
              </a:rPr>
              <a:t>Kolding</a:t>
            </a:r>
            <a:r>
              <a:rPr lang="it-IT" altLang="it-IT" sz="20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(DK)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000" b="1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3-PP</a:t>
            </a:r>
            <a:r>
              <a:rPr lang="it-IT" altLang="it-IT" sz="20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 Centro Regionale Gestione rifiuti di Klaipeda - KRWMC </a:t>
            </a:r>
            <a:r>
              <a:rPr lang="it-IT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(LT)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000" b="1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4-PP</a:t>
            </a:r>
            <a:r>
              <a:rPr lang="it-IT" altLang="it-IT" sz="20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 Associazione Esperti Ambientali Comunali della Bulgaria - BAMEE </a:t>
            </a:r>
            <a:r>
              <a:rPr lang="it-IT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(BG)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000" b="1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5-AP</a:t>
            </a:r>
            <a:r>
              <a:rPr lang="it-IT" altLang="it-IT" sz="20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 Associazione di Comuni e  Regioni per la gestione sostenibile delle risorse - ACR+ </a:t>
            </a:r>
            <a:r>
              <a:rPr lang="it-IT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(BE)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000" b="1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6-PP</a:t>
            </a:r>
            <a:r>
              <a:rPr lang="it-IT" altLang="it-IT" sz="20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b="1" dirty="0">
                <a:solidFill>
                  <a:srgbClr val="008000"/>
                </a:solidFill>
                <a:latin typeface="Calibri" panose="020F0502020204030204" pitchFamily="34" charset="0"/>
              </a:rPr>
              <a:t>Comune di </a:t>
            </a:r>
            <a:r>
              <a:rPr lang="it-IT" altLang="it-IT" sz="20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Apeldoorn </a:t>
            </a:r>
            <a:r>
              <a:rPr lang="it-IT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(NL)</a:t>
            </a:r>
          </a:p>
          <a:p>
            <a:pPr marL="457200" indent="-457200" algn="just" eaLnBrk="1" hangingPunct="1">
              <a:lnSpc>
                <a:spcPct val="90000"/>
              </a:lnSpc>
            </a:pPr>
            <a:endParaRPr lang="it-IT" altLang="it-IT" sz="20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221109" y="7"/>
            <a:ext cx="8773601" cy="1501164"/>
            <a:chOff x="221109" y="7"/>
            <a:chExt cx="8773601" cy="1501164"/>
          </a:xfrm>
        </p:grpSpPr>
        <p:pic>
          <p:nvPicPr>
            <p:cNvPr id="16" name="Immagine 15" descr="SMART WAST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058" y="205303"/>
              <a:ext cx="1926652" cy="805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magine 16" descr="carta-intestata"/>
            <p:cNvPicPr>
              <a:picLocks noChangeAspect="1"/>
            </p:cNvPicPr>
            <p:nvPr/>
          </p:nvPicPr>
          <p:blipFill rotWithShape="1">
            <a:blip r:embed="rId4"/>
            <a:srcRect r="86763"/>
            <a:stretch/>
          </p:blipFill>
          <p:spPr bwMode="auto">
            <a:xfrm>
              <a:off x="221109" y="216574"/>
              <a:ext cx="109164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Immagine 1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" t="1406"/>
            <a:stretch/>
          </p:blipFill>
          <p:spPr>
            <a:xfrm>
              <a:off x="3530848" y="7"/>
              <a:ext cx="2016000" cy="15011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282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o 14"/>
          <p:cNvGrpSpPr/>
          <p:nvPr/>
        </p:nvGrpSpPr>
        <p:grpSpPr>
          <a:xfrm>
            <a:off x="782820" y="1532996"/>
            <a:ext cx="7576457" cy="4639001"/>
            <a:chOff x="0" y="-1367"/>
            <a:chExt cx="9144000" cy="6784941"/>
          </a:xfrm>
        </p:grpSpPr>
        <p:pic>
          <p:nvPicPr>
            <p:cNvPr id="16" name="Immagine 15" descr="Cattura.PNG"/>
            <p:cNvPicPr>
              <a:picLocks noChangeAspect="1"/>
            </p:cNvPicPr>
            <p:nvPr/>
          </p:nvPicPr>
          <p:blipFill>
            <a:blip r:embed="rId3"/>
            <a:srcRect l="18092" r="13598" b="3645"/>
            <a:stretch>
              <a:fillRect/>
            </a:stretch>
          </p:blipFill>
          <p:spPr>
            <a:xfrm>
              <a:off x="0" y="-1367"/>
              <a:ext cx="9144000" cy="6784941"/>
            </a:xfrm>
            <a:prstGeom prst="rect">
              <a:avLst/>
            </a:prstGeom>
          </p:spPr>
        </p:pic>
        <p:pic>
          <p:nvPicPr>
            <p:cNvPr id="17" name="Immagine 16" descr="icons8-segnaposto-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44737" y="2652823"/>
              <a:ext cx="457264" cy="457264"/>
            </a:xfrm>
            <a:prstGeom prst="rect">
              <a:avLst/>
            </a:prstGeom>
          </p:spPr>
        </p:pic>
        <p:pic>
          <p:nvPicPr>
            <p:cNvPr id="18" name="Immagine 17" descr="icons8-segnaposto-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21154" y="2449995"/>
              <a:ext cx="457264" cy="457264"/>
            </a:xfrm>
            <a:prstGeom prst="rect">
              <a:avLst/>
            </a:prstGeom>
          </p:spPr>
        </p:pic>
        <p:pic>
          <p:nvPicPr>
            <p:cNvPr id="19" name="Immagine 18" descr="icons8-segnaposto-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36633" y="5080422"/>
              <a:ext cx="457264" cy="457264"/>
            </a:xfrm>
            <a:prstGeom prst="rect">
              <a:avLst/>
            </a:prstGeom>
          </p:spPr>
        </p:pic>
        <p:pic>
          <p:nvPicPr>
            <p:cNvPr id="20" name="Immagine 19" descr="icons8-segnaposto-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8268" y="3305000"/>
              <a:ext cx="457264" cy="457264"/>
            </a:xfrm>
            <a:prstGeom prst="rect">
              <a:avLst/>
            </a:prstGeom>
          </p:spPr>
        </p:pic>
        <p:pic>
          <p:nvPicPr>
            <p:cNvPr id="21" name="Immagine 20" descr="icons8-segnaposto-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9636" y="3625672"/>
              <a:ext cx="457264" cy="457264"/>
            </a:xfrm>
            <a:prstGeom prst="rect">
              <a:avLst/>
            </a:prstGeom>
          </p:spPr>
        </p:pic>
        <p:pic>
          <p:nvPicPr>
            <p:cNvPr id="22" name="Immagine 21" descr="icons8-segnaposto-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14527" y="5022767"/>
              <a:ext cx="457264" cy="457264"/>
            </a:xfrm>
            <a:prstGeom prst="rect">
              <a:avLst/>
            </a:prstGeom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1401601"/>
            <a:ext cx="8410575" cy="5540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altLang="it-IT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Partner di SMART WASTE</a:t>
            </a:r>
            <a:endParaRPr lang="it-IT" altLang="it-IT" sz="4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23" name="Gruppo 22"/>
          <p:cNvGrpSpPr/>
          <p:nvPr/>
        </p:nvGrpSpPr>
        <p:grpSpPr>
          <a:xfrm>
            <a:off x="221109" y="7"/>
            <a:ext cx="8773601" cy="1501164"/>
            <a:chOff x="221109" y="7"/>
            <a:chExt cx="8773601" cy="1501164"/>
          </a:xfrm>
        </p:grpSpPr>
        <p:pic>
          <p:nvPicPr>
            <p:cNvPr id="24" name="Immagine 23" descr="SMART WAST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058" y="205303"/>
              <a:ext cx="1926652" cy="805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magine 24" descr="carta-intestata"/>
            <p:cNvPicPr>
              <a:picLocks noChangeAspect="1"/>
            </p:cNvPicPr>
            <p:nvPr/>
          </p:nvPicPr>
          <p:blipFill rotWithShape="1">
            <a:blip r:embed="rId6"/>
            <a:srcRect r="86763"/>
            <a:stretch/>
          </p:blipFill>
          <p:spPr bwMode="auto">
            <a:xfrm>
              <a:off x="221109" y="216574"/>
              <a:ext cx="109164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Immagine 25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" t="1406"/>
            <a:stretch/>
          </p:blipFill>
          <p:spPr>
            <a:xfrm>
              <a:off x="3530848" y="7"/>
              <a:ext cx="2016000" cy="15011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319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559" y="1401730"/>
            <a:ext cx="8410575" cy="5556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altLang="it-IT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SMART WASTE in breve</a:t>
            </a:r>
            <a:endParaRPr lang="it-IT" altLang="it-IT" sz="4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494522" y="2024740"/>
            <a:ext cx="8281849" cy="390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None/>
            </a:pPr>
            <a:endParaRPr lang="it-IT" altLang="it-IT" sz="3000" b="1" dirty="0" smtClean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30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SMART WASTE si propone di </a:t>
            </a:r>
            <a:r>
              <a:rPr lang="it-IT" altLang="it-IT" sz="30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valutare </a:t>
            </a:r>
            <a:r>
              <a:rPr lang="it-IT" altLang="it-IT" sz="30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il contributo di un insieme di strumenti di politica pubblica all’</a:t>
            </a:r>
            <a:r>
              <a:rPr lang="it-IT" altLang="it-IT" sz="30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innovazione nella gestione dei rifiuti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3000" b="1" dirty="0" smtClean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30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I risultati della valutazione saranno la base delle </a:t>
            </a:r>
            <a:r>
              <a:rPr lang="it-IT" altLang="it-IT" sz="3000" b="1" dirty="0" smtClean="0">
                <a:solidFill>
                  <a:srgbClr val="008000"/>
                </a:solidFill>
                <a:latin typeface="Calibri" panose="020F0502020204030204" pitchFamily="34" charset="0"/>
                <a:cs typeface="+mn-cs"/>
              </a:rPr>
              <a:t>proposte di miglioramento delle politiche pubbliche </a:t>
            </a:r>
            <a:r>
              <a:rPr lang="it-IT" altLang="it-IT" sz="3000" b="1" dirty="0" smtClean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selezionate</a:t>
            </a:r>
            <a:endParaRPr lang="it-IT" altLang="it-IT" sz="3000" b="1" dirty="0">
              <a:solidFill>
                <a:srgbClr val="008000"/>
              </a:solidFill>
              <a:latin typeface="Calibri" panose="020F0502020204030204" pitchFamily="34" charset="0"/>
              <a:cs typeface="+mn-cs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221109" y="7"/>
            <a:ext cx="8773601" cy="1501164"/>
            <a:chOff x="221109" y="7"/>
            <a:chExt cx="8773601" cy="1501164"/>
          </a:xfrm>
        </p:grpSpPr>
        <p:pic>
          <p:nvPicPr>
            <p:cNvPr id="16" name="Immagine 15" descr="SMART WAST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058" y="205303"/>
              <a:ext cx="1926652" cy="805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magine 16" descr="carta-intestata"/>
            <p:cNvPicPr>
              <a:picLocks noChangeAspect="1"/>
            </p:cNvPicPr>
            <p:nvPr/>
          </p:nvPicPr>
          <p:blipFill rotWithShape="1">
            <a:blip r:embed="rId4"/>
            <a:srcRect r="86763"/>
            <a:stretch/>
          </p:blipFill>
          <p:spPr bwMode="auto">
            <a:xfrm>
              <a:off x="221109" y="216574"/>
              <a:ext cx="109164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Immagine 1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" t="1406"/>
            <a:stretch/>
          </p:blipFill>
          <p:spPr>
            <a:xfrm>
              <a:off x="3530848" y="7"/>
              <a:ext cx="2016000" cy="15011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120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o 31"/>
          <p:cNvGrpSpPr/>
          <p:nvPr/>
        </p:nvGrpSpPr>
        <p:grpSpPr>
          <a:xfrm>
            <a:off x="647699" y="1686278"/>
            <a:ext cx="8020055" cy="5034944"/>
            <a:chOff x="251351" y="1207313"/>
            <a:chExt cx="8130654" cy="5513909"/>
          </a:xfrm>
        </p:grpSpPr>
        <p:sp>
          <p:nvSpPr>
            <p:cNvPr id="33" name="Rettangolo arrotondato 32"/>
            <p:cNvSpPr/>
            <p:nvPr/>
          </p:nvSpPr>
          <p:spPr>
            <a:xfrm>
              <a:off x="4246417" y="3596953"/>
              <a:ext cx="4135587" cy="76815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POR FESR Toscana 2014 </a:t>
              </a:r>
              <a:r>
                <a:rPr lang="en-GB" altLang="it-IT" sz="1600" b="1" dirty="0">
                  <a:solidFill>
                    <a:srgbClr val="008000"/>
                  </a:solidFill>
                  <a:cs typeface="Calibri" panose="020F0502020204030204" pitchFamily="34" charset="0"/>
                </a:rPr>
                <a:t>- 2020</a:t>
              </a:r>
            </a:p>
          </p:txBody>
        </p:sp>
        <p:pic>
          <p:nvPicPr>
            <p:cNvPr id="34" name="Picture 4" descr="Risultati immagini per arrow">
              <a:extLst>
                <a:ext uri="{FF2B5EF4-FFF2-40B4-BE49-F238E27FC236}">
                  <a16:creationId xmlns:a16="http://schemas.microsoft.com/office/drawing/2014/main" xmlns="" id="{6BEADAE6-8C71-4560-8F32-AB47BBDA87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2391473" y="1176614"/>
              <a:ext cx="1283315" cy="1877925"/>
            </a:xfrm>
            <a:prstGeom prst="rect">
              <a:avLst/>
            </a:prstGeom>
            <a:noFill/>
          </p:spPr>
        </p:pic>
        <p:sp>
          <p:nvSpPr>
            <p:cNvPr id="35" name="Rettangolo arrotondato 24">
              <a:extLst>
                <a:ext uri="{FF2B5EF4-FFF2-40B4-BE49-F238E27FC236}">
                  <a16:creationId xmlns:a16="http://schemas.microsoft.com/office/drawing/2014/main" xmlns="" id="{6AFB562D-2589-44D1-98CE-6C34A4AB7716}"/>
                </a:ext>
              </a:extLst>
            </p:cNvPr>
            <p:cNvSpPr/>
            <p:nvPr/>
          </p:nvSpPr>
          <p:spPr>
            <a:xfrm>
              <a:off x="4246418" y="1207313"/>
              <a:ext cx="4135586" cy="8310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Piano </a:t>
              </a:r>
              <a:r>
                <a:rPr lang="en-US" altLang="it-IT" sz="1600" b="1" dirty="0" err="1" smtClean="0">
                  <a:solidFill>
                    <a:srgbClr val="008000"/>
                  </a:solidFill>
                  <a:cs typeface="Calibri" panose="020F0502020204030204" pitchFamily="34" charset="0"/>
                </a:rPr>
                <a:t>comunale</a:t>
              </a:r>
              <a:r>
                <a:rPr lang="en-US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 </a:t>
              </a:r>
              <a:r>
                <a:rPr lang="en-US" altLang="it-IT" sz="1600" b="1" dirty="0" err="1" smtClean="0">
                  <a:solidFill>
                    <a:srgbClr val="008000"/>
                  </a:solidFill>
                  <a:cs typeface="Calibri" panose="020F0502020204030204" pitchFamily="34" charset="0"/>
                </a:rPr>
                <a:t>gestione</a:t>
              </a:r>
              <a:r>
                <a:rPr lang="en-US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 </a:t>
              </a:r>
              <a:r>
                <a:rPr lang="en-US" altLang="it-IT" sz="1600" b="1" dirty="0" err="1" smtClean="0">
                  <a:solidFill>
                    <a:srgbClr val="008000"/>
                  </a:solidFill>
                  <a:cs typeface="Calibri" panose="020F0502020204030204" pitchFamily="34" charset="0"/>
                </a:rPr>
                <a:t>rifiuti</a:t>
              </a:r>
              <a:r>
                <a:rPr lang="en-US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 del </a:t>
              </a:r>
              <a:r>
                <a:rPr lang="en-US" altLang="it-IT" sz="1600" b="1" dirty="0" err="1" smtClean="0">
                  <a:solidFill>
                    <a:srgbClr val="008000"/>
                  </a:solidFill>
                  <a:cs typeface="Calibri" panose="020F0502020204030204" pitchFamily="34" charset="0"/>
                </a:rPr>
                <a:t>Comune</a:t>
              </a:r>
              <a:r>
                <a:rPr lang="en-US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 di Kolding </a:t>
              </a:r>
              <a:r>
                <a:rPr lang="en-US" altLang="it-IT" sz="1600" b="1" dirty="0">
                  <a:solidFill>
                    <a:srgbClr val="008000"/>
                  </a:solidFill>
                  <a:cs typeface="Calibri" panose="020F0502020204030204" pitchFamily="34" charset="0"/>
                </a:rPr>
                <a:t>(DK</a:t>
              </a:r>
              <a:r>
                <a:rPr lang="en-US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)</a:t>
              </a:r>
              <a:endParaRPr lang="en-US" altLang="it-IT" sz="1600" b="1" dirty="0">
                <a:solidFill>
                  <a:srgbClr val="008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6" name="Rettangolo arrotondato 24">
              <a:extLst>
                <a:ext uri="{FF2B5EF4-FFF2-40B4-BE49-F238E27FC236}">
                  <a16:creationId xmlns:a16="http://schemas.microsoft.com/office/drawing/2014/main" xmlns="" id="{2B4DFDC1-CD4A-4788-AB75-D1564F29544B}"/>
                </a:ext>
              </a:extLst>
            </p:cNvPr>
            <p:cNvSpPr/>
            <p:nvPr/>
          </p:nvSpPr>
          <p:spPr>
            <a:xfrm>
              <a:off x="4246418" y="4851371"/>
              <a:ext cx="4135587" cy="92983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Programma Operativo multi-fondo </a:t>
              </a:r>
              <a:r>
                <a:rPr lang="en-GB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2014 - 2020 </a:t>
              </a:r>
              <a:r>
                <a:rPr lang="en-GB" altLang="it-IT" sz="1600" b="1" dirty="0" err="1" smtClean="0">
                  <a:solidFill>
                    <a:srgbClr val="008000"/>
                  </a:solidFill>
                  <a:cs typeface="Calibri" panose="020F0502020204030204" pitchFamily="34" charset="0"/>
                </a:rPr>
                <a:t>Lituania</a:t>
              </a:r>
              <a:endParaRPr lang="en-GB" altLang="it-IT" sz="1600" b="1" dirty="0">
                <a:solidFill>
                  <a:srgbClr val="008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7" name="Rettangolo arrotondato 24">
              <a:extLst>
                <a:ext uri="{FF2B5EF4-FFF2-40B4-BE49-F238E27FC236}">
                  <a16:creationId xmlns:a16="http://schemas.microsoft.com/office/drawing/2014/main" xmlns="" id="{50ECE2C9-3F4A-4DB7-BF18-81A79FE5E245}"/>
                </a:ext>
              </a:extLst>
            </p:cNvPr>
            <p:cNvSpPr/>
            <p:nvPr/>
          </p:nvSpPr>
          <p:spPr>
            <a:xfrm>
              <a:off x="4246418" y="5953069"/>
              <a:ext cx="4135587" cy="76815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altLang="it-IT" sz="1600" b="1" dirty="0">
                  <a:solidFill>
                    <a:srgbClr val="008000"/>
                  </a:solidFill>
                  <a:cs typeface="Calibri" panose="020F0502020204030204" pitchFamily="34" charset="0"/>
                </a:rPr>
                <a:t>Programma </a:t>
              </a:r>
              <a:r>
                <a:rPr lang="it-IT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Operativo ambiente</a:t>
              </a:r>
              <a:r>
                <a:rPr lang="en-GB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 </a:t>
              </a:r>
              <a:r>
                <a:rPr lang="en-GB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2014 -</a:t>
              </a:r>
              <a:r>
                <a:rPr lang="en-GB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2020 Bulgaria</a:t>
              </a:r>
              <a:endParaRPr lang="en-GB" altLang="it-IT" sz="1600" b="1" dirty="0">
                <a:solidFill>
                  <a:srgbClr val="008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8" name="Rettangolo arrotondato 24">
              <a:extLst>
                <a:ext uri="{FF2B5EF4-FFF2-40B4-BE49-F238E27FC236}">
                  <a16:creationId xmlns:a16="http://schemas.microsoft.com/office/drawing/2014/main" xmlns="" id="{0222F8E0-6AB7-4EB4-9177-27B4F30053D6}"/>
                </a:ext>
              </a:extLst>
            </p:cNvPr>
            <p:cNvSpPr/>
            <p:nvPr/>
          </p:nvSpPr>
          <p:spPr>
            <a:xfrm>
              <a:off x="4246418" y="2173089"/>
              <a:ext cx="4135586" cy="757847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it-IT" sz="1600" b="1" dirty="0">
                  <a:solidFill>
                    <a:srgbClr val="008000"/>
                  </a:solidFill>
                  <a:cs typeface="Calibri" panose="020F0502020204030204" pitchFamily="34" charset="0"/>
                </a:rPr>
                <a:t>Piano </a:t>
              </a:r>
              <a:r>
                <a:rPr lang="en-US" altLang="it-IT" sz="1600" b="1" dirty="0" err="1">
                  <a:solidFill>
                    <a:srgbClr val="008000"/>
                  </a:solidFill>
                  <a:cs typeface="Calibri" panose="020F0502020204030204" pitchFamily="34" charset="0"/>
                </a:rPr>
                <a:t>comunale</a:t>
              </a:r>
              <a:r>
                <a:rPr lang="en-US" altLang="it-IT" sz="1600" b="1" dirty="0">
                  <a:solidFill>
                    <a:srgbClr val="008000"/>
                  </a:solidFill>
                  <a:cs typeface="Calibri" panose="020F0502020204030204" pitchFamily="34" charset="0"/>
                </a:rPr>
                <a:t> </a:t>
              </a:r>
              <a:r>
                <a:rPr lang="en-US" altLang="it-IT" sz="1600" b="1" dirty="0" err="1">
                  <a:solidFill>
                    <a:srgbClr val="008000"/>
                  </a:solidFill>
                  <a:cs typeface="Calibri" panose="020F0502020204030204" pitchFamily="34" charset="0"/>
                </a:rPr>
                <a:t>gestione</a:t>
              </a:r>
              <a:r>
                <a:rPr lang="en-US" altLang="it-IT" sz="1600" b="1" dirty="0">
                  <a:solidFill>
                    <a:srgbClr val="008000"/>
                  </a:solidFill>
                  <a:cs typeface="Calibri" panose="020F0502020204030204" pitchFamily="34" charset="0"/>
                </a:rPr>
                <a:t> </a:t>
              </a:r>
              <a:r>
                <a:rPr lang="en-US" altLang="it-IT" sz="1600" b="1" dirty="0" err="1">
                  <a:solidFill>
                    <a:srgbClr val="008000"/>
                  </a:solidFill>
                  <a:cs typeface="Calibri" panose="020F0502020204030204" pitchFamily="34" charset="0"/>
                </a:rPr>
                <a:t>rifiuti</a:t>
              </a:r>
              <a:r>
                <a:rPr lang="en-US" altLang="it-IT" sz="1600" b="1" dirty="0">
                  <a:solidFill>
                    <a:srgbClr val="008000"/>
                  </a:solidFill>
                  <a:cs typeface="Calibri" panose="020F0502020204030204" pitchFamily="34" charset="0"/>
                </a:rPr>
                <a:t> del </a:t>
              </a:r>
              <a:r>
                <a:rPr lang="en-US" altLang="it-IT" sz="1600" b="1" dirty="0" err="1" smtClean="0">
                  <a:solidFill>
                    <a:srgbClr val="008000"/>
                  </a:solidFill>
                  <a:cs typeface="Calibri" panose="020F0502020204030204" pitchFamily="34" charset="0"/>
                </a:rPr>
                <a:t>Comune</a:t>
              </a:r>
              <a:r>
                <a:rPr lang="en-US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 di </a:t>
              </a:r>
              <a:r>
                <a:rPr lang="en-US" altLang="it-IT" sz="1600" b="1" dirty="0">
                  <a:solidFill>
                    <a:srgbClr val="008000"/>
                  </a:solidFill>
                  <a:cs typeface="Calibri" panose="020F0502020204030204" pitchFamily="34" charset="0"/>
                </a:rPr>
                <a:t>Apeldoorn (NL</a:t>
              </a:r>
              <a:r>
                <a:rPr lang="en-US" altLang="it-IT" sz="1600" b="1" dirty="0" smtClean="0">
                  <a:solidFill>
                    <a:srgbClr val="008000"/>
                  </a:solidFill>
                  <a:cs typeface="Calibri" panose="020F0502020204030204" pitchFamily="34" charset="0"/>
                </a:rPr>
                <a:t>)</a:t>
              </a:r>
              <a:endParaRPr lang="en-GB" altLang="it-IT" sz="1600" b="1" dirty="0">
                <a:solidFill>
                  <a:srgbClr val="008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9" name="Doppia parentesi quadra 38">
              <a:extLst>
                <a:ext uri="{FF2B5EF4-FFF2-40B4-BE49-F238E27FC236}">
                  <a16:creationId xmlns:a16="http://schemas.microsoft.com/office/drawing/2014/main" xmlns="" id="{1B650180-2E37-4758-89A0-9EF9DBF1FA2A}"/>
                </a:ext>
              </a:extLst>
            </p:cNvPr>
            <p:cNvSpPr/>
            <p:nvPr/>
          </p:nvSpPr>
          <p:spPr>
            <a:xfrm>
              <a:off x="251351" y="1707140"/>
              <a:ext cx="1729863" cy="778456"/>
            </a:xfrm>
            <a:prstGeom prst="bracketPair">
              <a:avLst/>
            </a:prstGeom>
            <a:noFill/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it-IT" sz="1800" b="1" dirty="0" err="1" smtClean="0">
                  <a:solidFill>
                    <a:srgbClr val="0070C0"/>
                  </a:solidFill>
                  <a:cs typeface="Calibri" panose="020F0502020204030204" pitchFamily="34" charset="0"/>
                </a:rPr>
                <a:t>Locali</a:t>
              </a:r>
              <a:endParaRPr lang="en-US" altLang="it-IT" sz="1800" b="1" dirty="0">
                <a:solidFill>
                  <a:srgbClr val="0070C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40" name="Doppia parentesi quadra 39">
              <a:extLst>
                <a:ext uri="{FF2B5EF4-FFF2-40B4-BE49-F238E27FC236}">
                  <a16:creationId xmlns:a16="http://schemas.microsoft.com/office/drawing/2014/main" xmlns="" id="{BE3398C6-41FE-40DC-A8D6-72896E4F2526}"/>
                </a:ext>
              </a:extLst>
            </p:cNvPr>
            <p:cNvSpPr/>
            <p:nvPr/>
          </p:nvSpPr>
          <p:spPr>
            <a:xfrm>
              <a:off x="269297" y="3640085"/>
              <a:ext cx="1729863" cy="778456"/>
            </a:xfrm>
            <a:prstGeom prst="bracketPair">
              <a:avLst/>
            </a:prstGeom>
            <a:noFill/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it-IT" sz="1800" b="1" dirty="0" err="1" smtClean="0">
                  <a:solidFill>
                    <a:srgbClr val="0070C0"/>
                  </a:solidFill>
                  <a:cs typeface="Calibri" panose="020F0502020204030204" pitchFamily="34" charset="0"/>
                </a:rPr>
                <a:t>Regionali</a:t>
              </a:r>
              <a:endParaRPr lang="en-US" altLang="it-IT" sz="1800" b="1" dirty="0">
                <a:solidFill>
                  <a:srgbClr val="0070C0"/>
                </a:solidFill>
                <a:cs typeface="Calibri" panose="020F0502020204030204" pitchFamily="34" charset="0"/>
              </a:endParaRPr>
            </a:p>
          </p:txBody>
        </p:sp>
        <p:pic>
          <p:nvPicPr>
            <p:cNvPr id="41" name="Picture 4" descr="Risultati immagini per arrow">
              <a:extLst>
                <a:ext uri="{FF2B5EF4-FFF2-40B4-BE49-F238E27FC236}">
                  <a16:creationId xmlns:a16="http://schemas.microsoft.com/office/drawing/2014/main" xmlns="" id="{B653DE3D-4FBD-42B7-8103-91040F5017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2400446" y="3101587"/>
              <a:ext cx="1283315" cy="1877925"/>
            </a:xfrm>
            <a:prstGeom prst="rect">
              <a:avLst/>
            </a:prstGeom>
            <a:noFill/>
          </p:spPr>
        </p:pic>
        <p:sp>
          <p:nvSpPr>
            <p:cNvPr id="42" name="Doppia parentesi quadra 41">
              <a:extLst>
                <a:ext uri="{FF2B5EF4-FFF2-40B4-BE49-F238E27FC236}">
                  <a16:creationId xmlns:a16="http://schemas.microsoft.com/office/drawing/2014/main" xmlns="" id="{3236794C-31FB-4B22-B4BE-709F54A418F7}"/>
                </a:ext>
              </a:extLst>
            </p:cNvPr>
            <p:cNvSpPr/>
            <p:nvPr/>
          </p:nvSpPr>
          <p:spPr>
            <a:xfrm>
              <a:off x="251352" y="5477911"/>
              <a:ext cx="1729863" cy="778456"/>
            </a:xfrm>
            <a:prstGeom prst="bracketPair">
              <a:avLst/>
            </a:prstGeom>
            <a:noFill/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it-IT" sz="1800" b="1" dirty="0" err="1" smtClean="0">
                  <a:solidFill>
                    <a:srgbClr val="0070C0"/>
                  </a:solidFill>
                  <a:cs typeface="Calibri" panose="020F0502020204030204" pitchFamily="34" charset="0"/>
                </a:rPr>
                <a:t>Nazionali</a:t>
              </a:r>
              <a:endParaRPr lang="en-US" altLang="it-IT" sz="1800" b="1" dirty="0">
                <a:solidFill>
                  <a:srgbClr val="0070C0"/>
                </a:solidFill>
                <a:cs typeface="Calibri" panose="020F0502020204030204" pitchFamily="34" charset="0"/>
              </a:endParaRPr>
            </a:p>
          </p:txBody>
        </p:sp>
        <p:pic>
          <p:nvPicPr>
            <p:cNvPr id="43" name="Picture 4" descr="Risultati immagini per arrow">
              <a:extLst>
                <a:ext uri="{FF2B5EF4-FFF2-40B4-BE49-F238E27FC236}">
                  <a16:creationId xmlns:a16="http://schemas.microsoft.com/office/drawing/2014/main" xmlns="" id="{EF55539A-686E-40FD-AA40-BB78F20B4D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2530795" y="4928177"/>
              <a:ext cx="1283315" cy="1877925"/>
            </a:xfrm>
            <a:prstGeom prst="rect">
              <a:avLst/>
            </a:prstGeom>
            <a:noFill/>
          </p:spPr>
        </p:pic>
      </p:grpSp>
      <p:grpSp>
        <p:nvGrpSpPr>
          <p:cNvPr id="22" name="Gruppo 21"/>
          <p:cNvGrpSpPr/>
          <p:nvPr/>
        </p:nvGrpSpPr>
        <p:grpSpPr>
          <a:xfrm>
            <a:off x="221109" y="7"/>
            <a:ext cx="8773601" cy="1501164"/>
            <a:chOff x="221109" y="7"/>
            <a:chExt cx="8773601" cy="1501164"/>
          </a:xfrm>
        </p:grpSpPr>
        <p:pic>
          <p:nvPicPr>
            <p:cNvPr id="44" name="Immagine 4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" t="1406"/>
            <a:stretch/>
          </p:blipFill>
          <p:spPr>
            <a:xfrm>
              <a:off x="3530848" y="7"/>
              <a:ext cx="2016000" cy="1501164"/>
            </a:xfrm>
            <a:prstGeom prst="rect">
              <a:avLst/>
            </a:prstGeom>
          </p:spPr>
        </p:pic>
        <p:pic>
          <p:nvPicPr>
            <p:cNvPr id="23" name="Immagine 22" descr="SMART WAST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058" y="205303"/>
              <a:ext cx="1926652" cy="805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magine 23" descr="carta-intestata"/>
            <p:cNvPicPr>
              <a:picLocks noChangeAspect="1"/>
            </p:cNvPicPr>
            <p:nvPr/>
          </p:nvPicPr>
          <p:blipFill rotWithShape="1">
            <a:blip r:embed="rId6"/>
            <a:srcRect r="86763"/>
            <a:stretch/>
          </p:blipFill>
          <p:spPr bwMode="auto">
            <a:xfrm>
              <a:off x="221109" y="216574"/>
              <a:ext cx="109164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61950" y="1085850"/>
            <a:ext cx="8410575" cy="5556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altLang="it-IT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SMART WASTE: politiche pubbliche</a:t>
            </a:r>
            <a:endParaRPr lang="it-IT" altLang="it-IT" sz="32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03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57200" y="1833182"/>
            <a:ext cx="8281849" cy="4731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Sviluppare un metodo condiviso di valutazione delle politiche pubbliche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Analizzare il contributo delle politiche pubbliche selezionate all’innovazione nella  gestione dei rifiuti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Identificare punti di forza e limiti degli strumenti di politica pubblica selezionati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Proporre miglioramenti delle politiche pubbliche con un Piano d’Azione per ogni partner di progetto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altLang="it-IT" sz="23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altLang="it-IT" sz="23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Monitorare l’attuazione dei Piani d’Azione</a:t>
            </a:r>
            <a:endParaRPr lang="it-IT" altLang="it-IT" sz="23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221109" y="7"/>
            <a:ext cx="8773601" cy="1501164"/>
            <a:chOff x="221109" y="7"/>
            <a:chExt cx="8773601" cy="1501164"/>
          </a:xfrm>
        </p:grpSpPr>
        <p:pic>
          <p:nvPicPr>
            <p:cNvPr id="18" name="Immagine 1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" t="1406"/>
            <a:stretch/>
          </p:blipFill>
          <p:spPr>
            <a:xfrm>
              <a:off x="3530848" y="7"/>
              <a:ext cx="2016000" cy="1501164"/>
            </a:xfrm>
            <a:prstGeom prst="rect">
              <a:avLst/>
            </a:prstGeom>
          </p:spPr>
        </p:pic>
        <p:pic>
          <p:nvPicPr>
            <p:cNvPr id="16" name="Immagine 15" descr="SMART WAST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058" y="205303"/>
              <a:ext cx="1926652" cy="805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magine 16" descr="carta-intestata"/>
            <p:cNvPicPr>
              <a:picLocks noChangeAspect="1"/>
            </p:cNvPicPr>
            <p:nvPr/>
          </p:nvPicPr>
          <p:blipFill rotWithShape="1">
            <a:blip r:embed="rId5"/>
            <a:srcRect r="86763"/>
            <a:stretch/>
          </p:blipFill>
          <p:spPr bwMode="auto">
            <a:xfrm>
              <a:off x="221109" y="216574"/>
              <a:ext cx="109164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0525" y="1089025"/>
            <a:ext cx="8410575" cy="5540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altLang="it-IT" sz="3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charset="0"/>
              </a:rPr>
              <a:t>ATTIVITA’ IN SINTESI</a:t>
            </a:r>
            <a:endParaRPr lang="it-IT" altLang="it-IT" sz="3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9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itoli">
  <a:themeElements>
    <a:clrScheme name="2_Titol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Titoli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Titol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ol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ol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ol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ol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tol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ol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ol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ol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ol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ol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tol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Scopi e finalità">
  <a:themeElements>
    <a:clrScheme name="3_Scopi e finalità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Scopi e finalità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Scopi e finalità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copi e finalità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copi e finalità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copi e finalità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copi e finalità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copi e finalità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copi e finalità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copi e finalità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copi e finalità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copi e finalità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copi e finalità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copi e finalità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Soggetti coinvolti">
  <a:themeElements>
    <a:clrScheme name="4_Soggetti coinvolt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Soggetti coinvolti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Soggetti coinvolt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oggetti coinvolt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oggetti coinvolt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oggetti coinvolt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oggetti coinvolt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oggetti coinvolt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oggetti coinvolt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oggetti coinvolt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oggetti coinvolt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oggetti coinvolt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oggetti coinvolt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oggetti coinvolt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ati richiesti">
  <a:themeElements>
    <a:clrScheme name="3_Dati richiest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ati richiesti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ati richiest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ati richiest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ati richiest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ati richiest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ati richiest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ati richiest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ati richiest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ati richiest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ati richiest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ati richiest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ati richiest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ati richiest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rso">
  <a:themeElements>
    <a:clrScheme name="4_Ors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Ors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rs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rs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rs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rs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rs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rs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rs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rs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rs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rs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rs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Prima diapo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ima diapo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ASIC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WCARBON_project_template" id="{4AEE3432-8CF7-42FC-96FB-7447E25426AF}" vid="{9D870364-5D8D-4F4C-97FD-ED394A896282}"/>
    </a:ext>
  </a:extLst>
</a:theme>
</file>

<file path=ppt/theme/theme8.xml><?xml version="1.0" encoding="utf-8"?>
<a:theme xmlns:a="http://schemas.openxmlformats.org/drawingml/2006/main" name="CONTENT page">
  <a:themeElements>
    <a:clrScheme name="Interreg Europ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BASIC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WCARBON_project_template" id="{4AEE3432-8CF7-42FC-96FB-7447E25426AF}" vid="{9D870364-5D8D-4F4C-97FD-ED394A8962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10711</TotalTime>
  <Words>609</Words>
  <Application>Microsoft Office PowerPoint</Application>
  <PresentationFormat>Presentazione su schermo (4:3)</PresentationFormat>
  <Paragraphs>115</Paragraphs>
  <Slides>15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10</vt:i4>
      </vt:variant>
      <vt:variant>
        <vt:lpstr>Titoli diapositive</vt:lpstr>
      </vt:variant>
      <vt:variant>
        <vt:i4>15</vt:i4>
      </vt:variant>
    </vt:vector>
  </HeadingPairs>
  <TitlesOfParts>
    <vt:vector size="34" baseType="lpstr">
      <vt:lpstr>Arial</vt:lpstr>
      <vt:lpstr>Arial Narrow</vt:lpstr>
      <vt:lpstr>Calibri</vt:lpstr>
      <vt:lpstr>Calibri Light</vt:lpstr>
      <vt:lpstr>Courier New</vt:lpstr>
      <vt:lpstr>Noto Sans Symbols</vt:lpstr>
      <vt:lpstr>Times New Roman</vt:lpstr>
      <vt:lpstr>Verdana</vt:lpstr>
      <vt:lpstr>Webdings</vt:lpstr>
      <vt:lpstr>2_Titoli</vt:lpstr>
      <vt:lpstr>3_Scopi e finalità</vt:lpstr>
      <vt:lpstr>4_Soggetti coinvolti</vt:lpstr>
      <vt:lpstr>3_Dati richiesti</vt:lpstr>
      <vt:lpstr>4_Orso</vt:lpstr>
      <vt:lpstr>2_Prima diapo</vt:lpstr>
      <vt:lpstr>BASIC</vt:lpstr>
      <vt:lpstr>CONTENT page</vt:lpstr>
      <vt:lpstr>1_BASIC</vt:lpstr>
      <vt:lpstr>Personalizza struttura</vt:lpstr>
      <vt:lpstr>Evento conclusivo LIFE WEEE, Firenze, 18 Maggio 2021</vt:lpstr>
      <vt:lpstr> ARRR  è una società in house della Regione Toscana, istituita all’inizio degli anni ’90  fornisce supporto tecnico alla Regione nello sviluppo e nel monitoraggio delle politiche pubbliche in materia di rifiuti ed energia  https://www.arrr.it/</vt:lpstr>
      <vt:lpstr>ARRR è capofila del progetto SMART WASTE di INTERREG EUROPE, approvato nel 2019   INTERREG EUROPE finanzia progetti europei di cooperazione interregionale tra PA degli Stati UE  https://www.interregeurope.eu/    </vt:lpstr>
      <vt:lpstr>L’obiettivo dei progetti INTERREG EUROPE è di contribuire a migliorare le politiche pubbliche europee    Gli strumenti: la condivisione di esperienze tra i partner di progetto ed i portatori di interesse locali    </vt:lpstr>
      <vt:lpstr>I partner di SMART WASTE</vt:lpstr>
      <vt:lpstr>Partner di SMART WASTE</vt:lpstr>
      <vt:lpstr>SMART WASTE in breve</vt:lpstr>
      <vt:lpstr>SMART WASTE: politiche pubbliche</vt:lpstr>
      <vt:lpstr>ATTIVITA’ IN SINTESI</vt:lpstr>
      <vt:lpstr>PROGRAMMA DELLE ATTIVITA’</vt:lpstr>
      <vt:lpstr>ATTIVITA’ AD OGGI</vt:lpstr>
      <vt:lpstr>RISULTATI AD OGGI: UNA SINTESI</vt:lpstr>
      <vt:lpstr>PROSPETTIVE</vt:lpstr>
      <vt:lpstr>Presentazione standard di PowerPoint</vt:lpstr>
      <vt:lpstr>GRAZIE DELL’ATTENZIONE </vt:lpstr>
    </vt:vector>
  </TitlesOfParts>
  <Company>ARPA Lombardia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</dc:title>
  <dc:creator>ARPA Lombardia</dc:creator>
  <cp:lastModifiedBy>Massimiliano Di Mattia</cp:lastModifiedBy>
  <cp:revision>689</cp:revision>
  <cp:lastPrinted>2019-09-04T07:03:05Z</cp:lastPrinted>
  <dcterms:created xsi:type="dcterms:W3CDTF">2009-11-26T11:01:46Z</dcterms:created>
  <dcterms:modified xsi:type="dcterms:W3CDTF">2021-05-13T13:46:24Z</dcterms:modified>
</cp:coreProperties>
</file>